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84" r:id="rId4"/>
    <p:sldId id="257" r:id="rId5"/>
    <p:sldId id="258" r:id="rId6"/>
    <p:sldId id="259" r:id="rId7"/>
    <p:sldId id="285" r:id="rId8"/>
    <p:sldId id="286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88" r:id="rId18"/>
    <p:sldId id="268" r:id="rId19"/>
    <p:sldId id="269" r:id="rId20"/>
    <p:sldId id="287" r:id="rId21"/>
    <p:sldId id="283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09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0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74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50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04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78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63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352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58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812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690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87DF-B19F-4F66-8A0F-CDA8BCFEE396}" type="datetimeFigureOut">
              <a:rPr lang="pl-PL" smtClean="0"/>
              <a:t>01.12.2021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2F00-D285-45B5-A960-EEAFF6C17B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32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.nowak@lodr-bratoszewice.p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043608" y="2780928"/>
            <a:ext cx="67999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i="1" dirty="0"/>
              <a:t>Wsparcie inwestycji                                   w przetwarzanie produktów rolnych, obrót nimi lub ich rozwój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3501008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i="1" dirty="0"/>
              <a:t>Wsparcie  na  przystępowanie </a:t>
            </a:r>
          </a:p>
          <a:p>
            <a:pPr algn="ctr"/>
            <a:r>
              <a:rPr lang="pl-PL" sz="3200" b="1" i="1" dirty="0"/>
              <a:t>do systemów  jakości</a:t>
            </a:r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002758" y="1857018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Nabór ogłasza Dyrektor Generalny Krajowego Ośrodka Wsparcia Rolnictwa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74766" y="2708920"/>
            <a:ext cx="67687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600" i="1" dirty="0"/>
              <a:t>Obecnie został ogłoszony ósmy nabór, który dotyczy rolników uczestniczących w następujących systemach jakości: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/>
              <a:t>Chronione Nazwy Pochodzenia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/>
              <a:t>Chronione Oznaczenia Geograficzne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/>
              <a:t>Gwarantowane Tradycyjne Specjalności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/>
              <a:t>System ochrony nazw pochodzenia i oznaczeń geograficznych wyrobów winiarskich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/>
              <a:t>Rolnictwo ekologiczne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/>
              <a:t>Jakość Tradycja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 err="1"/>
              <a:t>Quality</a:t>
            </a:r>
            <a:r>
              <a:rPr lang="pl-PL" sz="1400" dirty="0"/>
              <a:t> </a:t>
            </a:r>
            <a:r>
              <a:rPr lang="pl-PL" sz="1400" dirty="0" err="1"/>
              <a:t>Meat</a:t>
            </a:r>
            <a:r>
              <a:rPr lang="pl-PL" sz="1400" dirty="0"/>
              <a:t> Program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 err="1"/>
              <a:t>Quality</a:t>
            </a:r>
            <a:r>
              <a:rPr lang="pl-PL" sz="1400" dirty="0"/>
              <a:t> Assurance for Food Products – Tuszki, elementy i mięso z kurczaka, indyka i młodej polskiej gęsi owsianej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 err="1"/>
              <a:t>Quality</a:t>
            </a:r>
            <a:r>
              <a:rPr lang="pl-PL" sz="1400" dirty="0"/>
              <a:t> Assurance for Food Products – Kulinarne mięso wieprzowe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 err="1"/>
              <a:t>Quality</a:t>
            </a:r>
            <a:r>
              <a:rPr lang="pl-PL" sz="1400" dirty="0"/>
              <a:t> Assurance for Food Products – Wędliny</a:t>
            </a:r>
          </a:p>
          <a:p>
            <a:pPr marL="742950" lvl="1" indent="-285750" fontAlgn="base">
              <a:buFont typeface="Wingdings" panose="05000000000000000000" pitchFamily="2" charset="2"/>
              <a:buChar char="ü"/>
            </a:pPr>
            <a:r>
              <a:rPr lang="pl-PL" sz="1400" dirty="0"/>
              <a:t>Integrowana Produkcja Roślin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780928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b="1" i="1" dirty="0"/>
              <a:t>Cel realizacji działania:</a:t>
            </a:r>
          </a:p>
          <a:p>
            <a:pPr fontAlgn="base"/>
            <a:r>
              <a:rPr lang="pl-PL" dirty="0"/>
              <a:t>Usprawnienie łańcucha dostaw żywności, w tym przetwarzania i wprowadzania do obrotu produktów rolnych, promowanie dobrostanu zwierząt i zarządzania ryzykiem w rolnictwie.</a:t>
            </a:r>
          </a:p>
          <a:p>
            <a:pPr fontAlgn="base"/>
            <a:endParaRPr lang="pl-PL" dirty="0"/>
          </a:p>
          <a:p>
            <a:pPr fontAlgn="base"/>
            <a:r>
              <a:rPr lang="pl-PL" b="1" i="1" dirty="0"/>
              <a:t>Cel szczegółowy:</a:t>
            </a:r>
          </a:p>
          <a:p>
            <a:pPr fontAlgn="base"/>
            <a:r>
              <a:rPr lang="pl-PL" dirty="0"/>
              <a:t>Poprawa konkurencyjności producentów rolnych poprzez lepsze ich zintegrowanie z łańcuchem rolno-spożywczym poprzez systemy jakości, dodawanie wartości do produktów rolnych, promocję na rynkach lokalnych i krótkie cykle dostaw, grupy i organizacje producentów oraz organizacje międzybranżowe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10947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Warunki kwalifikowalności: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71600" y="2708920"/>
            <a:ext cx="68719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Pomoc przyznawana jest Wnioskodawcy, który wytwarza produkty rolne lub środki spożywcze przeznaczone do spożycia przez ludzi w ramach systemu jakości, </a:t>
            </a:r>
            <a:r>
              <a:rPr lang="pl-PL" u="sng" dirty="0"/>
              <a:t>który nie otrzymywał </a:t>
            </a:r>
            <a:r>
              <a:rPr lang="pl-PL" dirty="0"/>
              <a:t>tego rodzaju wsparcia dla tego samego produktu rolnego lub środka spożywczego w ramach działania "Uczestnictwo rolników w systemach jakości żywności" objętego PROW 2007-2013.</a:t>
            </a:r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132856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07910" y="174013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Zasady dotyczące ustalania kryteriów wyboru: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276872"/>
            <a:ext cx="69127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400" dirty="0"/>
              <a:t>Jeżeli o pomoc ubiega się rolnik, który prowadzi produkcję roślinną, na powierzchni: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do 5 ha użytków rolnych - przyznaje się </a:t>
            </a:r>
            <a:r>
              <a:rPr lang="pl-PL" sz="1400" dirty="0">
                <a:solidFill>
                  <a:srgbClr val="FF0000"/>
                </a:solidFill>
              </a:rPr>
              <a:t>3 punkty</a:t>
            </a:r>
            <a:r>
              <a:rPr lang="pl-PL" sz="1400" dirty="0"/>
              <a:t>,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powyżej 5 ha i nie więcej niż 10 ha użytków rolnych - przyznaje się </a:t>
            </a:r>
            <a:r>
              <a:rPr lang="pl-PL" sz="1400" dirty="0">
                <a:solidFill>
                  <a:srgbClr val="FF0000"/>
                </a:solidFill>
              </a:rPr>
              <a:t>4 punkty</a:t>
            </a:r>
            <a:r>
              <a:rPr lang="pl-PL" sz="1400" dirty="0"/>
              <a:t>,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powyżej 10 ha użytków rolnych - przyznaje się </a:t>
            </a:r>
            <a:r>
              <a:rPr lang="pl-PL" sz="1400" dirty="0">
                <a:solidFill>
                  <a:srgbClr val="FF0000"/>
                </a:solidFill>
              </a:rPr>
              <a:t>2 punkty</a:t>
            </a:r>
            <a:r>
              <a:rPr lang="pl-PL" sz="1400" dirty="0"/>
              <a:t>.</a:t>
            </a:r>
          </a:p>
          <a:p>
            <a:pPr fontAlgn="base"/>
            <a:r>
              <a:rPr lang="pl-PL" sz="1400" dirty="0"/>
              <a:t> </a:t>
            </a:r>
          </a:p>
          <a:p>
            <a:pPr fontAlgn="base"/>
            <a:r>
              <a:rPr lang="pl-PL" sz="1400" dirty="0"/>
              <a:t>Jeżeli o pomoc ubiega się rolnik, który jest posiadaczem co najmniej 5 sztuk danego gatunku zwierząt, zgłoszonych do rejestru zwierząt gospodarskich oznakowanych i siedzib stad tych zwierząt, a w przypadku posiadania innych gatunków zwierząt, co najmniej 50 sztuk danego gatunku, do produkcji: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jednego gatunku - przyznaje się </a:t>
            </a:r>
            <a:r>
              <a:rPr lang="pl-PL" sz="1400" dirty="0">
                <a:solidFill>
                  <a:srgbClr val="FF0000"/>
                </a:solidFill>
              </a:rPr>
              <a:t>2 punkty</a:t>
            </a:r>
            <a:r>
              <a:rPr lang="pl-PL" sz="1400" dirty="0"/>
              <a:t>,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dwóch gatunków - przyznaje się </a:t>
            </a:r>
            <a:r>
              <a:rPr lang="pl-PL" sz="1400" dirty="0">
                <a:solidFill>
                  <a:srgbClr val="FF0000"/>
                </a:solidFill>
              </a:rPr>
              <a:t>3 punkty</a:t>
            </a:r>
            <a:r>
              <a:rPr lang="pl-PL" sz="1400" dirty="0"/>
              <a:t>,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minimum trzech gatunków - przyznaje się </a:t>
            </a:r>
            <a:r>
              <a:rPr lang="pl-PL" sz="1400" dirty="0">
                <a:solidFill>
                  <a:srgbClr val="FF0000"/>
                </a:solidFill>
              </a:rPr>
              <a:t>4 punkty</a:t>
            </a:r>
            <a:r>
              <a:rPr lang="pl-PL" sz="1400" dirty="0"/>
              <a:t>.</a:t>
            </a:r>
          </a:p>
          <a:p>
            <a:pPr fontAlgn="base"/>
            <a:r>
              <a:rPr lang="pl-PL" sz="1400" dirty="0"/>
              <a:t> Jeżeli dobrowolne ubezpieczenie, ważne przez okres min. 6 miesięcy od dnia złożenia wniosku o przyznanie pomocy, obejmuje minimum 1 ha użytków rolnych, na których prowadzona jest produkcja roślinna lub produkcja nie mniej niż jednego gatunku zwierząt, o których mowa w pkt. 2 - przyznaje się </a:t>
            </a:r>
            <a:r>
              <a:rPr lang="pl-PL" sz="1400" dirty="0">
                <a:solidFill>
                  <a:srgbClr val="FF0000"/>
                </a:solidFill>
              </a:rPr>
              <a:t>3 punkty</a:t>
            </a:r>
            <a:r>
              <a:rPr lang="pl-PL" sz="1400" dirty="0"/>
              <a:t>;</a:t>
            </a:r>
          </a:p>
          <a:p>
            <a:pPr fontAlgn="base"/>
            <a:r>
              <a:rPr lang="pl-PL" sz="1400" dirty="0"/>
              <a:t>Jeżeli o pomoc ubiega się rolnik, który jest członkiem grupy producentów, działającej w jednej z form organizacyjnych wymienionych w załączniku do rozporządzenia, której działalność wiąże się z systemem jakości, na który składany jest wniosek - przyznaje się                </a:t>
            </a:r>
            <a:r>
              <a:rPr lang="pl-PL" sz="1400" dirty="0">
                <a:solidFill>
                  <a:srgbClr val="FF0000"/>
                </a:solidFill>
              </a:rPr>
              <a:t>3 punkty</a:t>
            </a:r>
            <a:r>
              <a:rPr lang="pl-PL" sz="1400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636912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Rolnik -  oznacza osobę fizyczną lub prawną bądź grupę osób fizycznych lub prawnych, bez względu na status prawny takiej grupy i jej członków w świetle prawa krajowego, której gospodarstwo rolne jest położone na obszarze objętym zakresem terytorialnym Traktatów  oraz, która prowadzi działalność rolniczą.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10947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Beneficjent:</a:t>
            </a:r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10947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Forma i wysokość, poziom pomocy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400" dirty="0"/>
              <a:t>Pomoc ma formę zwrotu części kosztów kwalifikowalnych projektu (refundacja), poniesionych w ustalonych okresach pomocy, zgodnie z przepisami obowiązującymi w trakcie naborów.</a:t>
            </a:r>
          </a:p>
          <a:p>
            <a:pPr fontAlgn="base"/>
            <a:endParaRPr lang="pl-PL" sz="1400" dirty="0"/>
          </a:p>
          <a:p>
            <a:pPr fontAlgn="base"/>
            <a:r>
              <a:rPr lang="pl-PL" sz="1400" dirty="0"/>
              <a:t>Łączna wysokość pomocy nie może wynieść więcej niż równowartość </a:t>
            </a:r>
            <a:r>
              <a:rPr lang="pl-PL" sz="1400" dirty="0">
                <a:solidFill>
                  <a:srgbClr val="FF0000"/>
                </a:solidFill>
              </a:rPr>
              <a:t>2 000 euro na gospodarstwo rocznie.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10947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Forma i wysokość, poziom pomocy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200" i="1" dirty="0"/>
              <a:t>Refundacji podlegają poniesione koszty, w wysokości nieprzekraczającej:</a:t>
            </a:r>
          </a:p>
          <a:p>
            <a:pPr fontAlgn="base"/>
            <a:r>
              <a:rPr lang="pl-PL" sz="1200" dirty="0">
                <a:solidFill>
                  <a:srgbClr val="FF0000"/>
                </a:solidFill>
              </a:rPr>
              <a:t>3 200 zł </a:t>
            </a:r>
            <a:r>
              <a:rPr lang="pl-PL" sz="1200" dirty="0"/>
              <a:t>- w przypadku unijnych systemów jakości, których nazwy zostały wpisane do rejestru gwarantowanych tradycyjnych specjalności oraz kiedy produkty wytwarzane objęte są systemem ochrony nazw pochodzenia i oznaczeń geograficznych wyrobów winiarskich,</a:t>
            </a:r>
          </a:p>
          <a:p>
            <a:pPr fontAlgn="base"/>
            <a:r>
              <a:rPr lang="pl-PL" sz="1200" dirty="0">
                <a:solidFill>
                  <a:srgbClr val="FF0000"/>
                </a:solidFill>
              </a:rPr>
              <a:t>3 000 zł </a:t>
            </a:r>
            <a:r>
              <a:rPr lang="pl-PL" sz="1200" dirty="0"/>
              <a:t>- w przypadku unijnego systemu jakości, kiedy produkty wytwarzane objęte są systemem rolnictwa ekologicznego,</a:t>
            </a:r>
          </a:p>
          <a:p>
            <a:pPr fontAlgn="base"/>
            <a:r>
              <a:rPr lang="pl-PL" sz="1200" dirty="0">
                <a:solidFill>
                  <a:srgbClr val="FF0000"/>
                </a:solidFill>
              </a:rPr>
              <a:t>2 750 zł </a:t>
            </a:r>
            <a:r>
              <a:rPr lang="pl-PL" sz="1200" dirty="0"/>
              <a:t>- w przypadku krajowego systemu jakości, kiedy produkty wytwarzane są w ramach integrowanej produkcji roślin w rozumieniu przepisów ustawy z dnia 8 marca 2013 r. o środkach ochrony roślin,</a:t>
            </a:r>
          </a:p>
          <a:p>
            <a:pPr fontAlgn="base"/>
            <a:r>
              <a:rPr lang="pl-PL" sz="1200" dirty="0">
                <a:solidFill>
                  <a:srgbClr val="FF0000"/>
                </a:solidFill>
              </a:rPr>
              <a:t>1 470 zł </a:t>
            </a:r>
            <a:r>
              <a:rPr lang="pl-PL" sz="1200" dirty="0"/>
              <a:t>- w przypadku krajowego systemu jakości, kiedy produkty wytwarzane są zgodnie ze specyfikacją i standardami systemu "Jakość Tradycja",</a:t>
            </a:r>
          </a:p>
          <a:p>
            <a:pPr fontAlgn="base"/>
            <a:r>
              <a:rPr lang="pl-PL" sz="1200" dirty="0">
                <a:solidFill>
                  <a:srgbClr val="FF0000"/>
                </a:solidFill>
              </a:rPr>
              <a:t>2 386 zł </a:t>
            </a:r>
            <a:r>
              <a:rPr lang="pl-PL" sz="1200" dirty="0"/>
              <a:t>- w przypadku krajowego systemu jakości, kiedy produkty wytwarzane są zgodnie ze specyfikacją i standardami systemu "</a:t>
            </a:r>
            <a:r>
              <a:rPr lang="pl-PL" sz="1200" dirty="0" err="1"/>
              <a:t>Quality</a:t>
            </a:r>
            <a:r>
              <a:rPr lang="pl-PL" sz="1200" dirty="0"/>
              <a:t> </a:t>
            </a:r>
            <a:r>
              <a:rPr lang="pl-PL" sz="1200" dirty="0" err="1"/>
              <a:t>Meat</a:t>
            </a:r>
            <a:r>
              <a:rPr lang="pl-PL" sz="1200" dirty="0"/>
              <a:t> Program",</a:t>
            </a:r>
          </a:p>
          <a:p>
            <a:pPr fontAlgn="base"/>
            <a:r>
              <a:rPr lang="pl-PL" sz="1200" dirty="0">
                <a:solidFill>
                  <a:srgbClr val="FF0000"/>
                </a:solidFill>
              </a:rPr>
              <a:t>1 700 zł </a:t>
            </a:r>
            <a:r>
              <a:rPr lang="pl-PL" sz="1200" dirty="0"/>
              <a:t>- w przypadku krajowego systemu jakości, kiedy produkty wytwarzane są zgodnie ze specyfikacją i standardami systemu "</a:t>
            </a:r>
            <a:r>
              <a:rPr lang="pl-PL" sz="1200" dirty="0" err="1"/>
              <a:t>Pork</a:t>
            </a:r>
            <a:r>
              <a:rPr lang="pl-PL" sz="1200" dirty="0"/>
              <a:t> </a:t>
            </a:r>
            <a:r>
              <a:rPr lang="pl-PL" sz="1200" dirty="0" err="1"/>
              <a:t>Quality</a:t>
            </a:r>
            <a:r>
              <a:rPr lang="pl-PL" sz="1200" dirty="0"/>
              <a:t> System",</a:t>
            </a:r>
          </a:p>
          <a:p>
            <a:pPr fontAlgn="base"/>
            <a:r>
              <a:rPr lang="pl-PL" sz="1200" dirty="0">
                <a:solidFill>
                  <a:srgbClr val="FF0000"/>
                </a:solidFill>
              </a:rPr>
              <a:t>2 000 zł </a:t>
            </a:r>
            <a:r>
              <a:rPr lang="pl-PL" sz="1200" dirty="0"/>
              <a:t>- w przypadku krajowych systemów jakości, kiedy produkty wytwarzane są:</a:t>
            </a:r>
          </a:p>
          <a:p>
            <a:pPr marL="685800" lvl="1" indent="-228600" fontAlgn="base">
              <a:buFont typeface="+mj-lt"/>
              <a:buAutoNum type="arabicPeriod"/>
            </a:pPr>
            <a:r>
              <a:rPr lang="pl-PL" sz="1200" dirty="0"/>
              <a:t>zgodnie ze specyfikacją i standardami systemu "</a:t>
            </a:r>
            <a:r>
              <a:rPr lang="pl-PL" sz="1200" dirty="0" err="1"/>
              <a:t>Quality</a:t>
            </a:r>
            <a:r>
              <a:rPr lang="pl-PL" sz="1200" dirty="0"/>
              <a:t> Assurance for Food Products" - "Tuszki, elementy i mięso z kurczaka, indyka i młodej polskiej gęsi owsianej",</a:t>
            </a:r>
          </a:p>
          <a:p>
            <a:pPr marL="685800" lvl="1" indent="-228600" fontAlgn="base">
              <a:buFont typeface="+mj-lt"/>
              <a:buAutoNum type="arabicPeriod"/>
            </a:pPr>
            <a:r>
              <a:rPr lang="pl-PL" sz="1200" dirty="0"/>
              <a:t>zgodnie ze specyfikacją i standardami systemu "</a:t>
            </a:r>
            <a:r>
              <a:rPr lang="pl-PL" sz="1200" dirty="0" err="1"/>
              <a:t>Quality</a:t>
            </a:r>
            <a:r>
              <a:rPr lang="pl-PL" sz="1200" dirty="0"/>
              <a:t> Assurance for Food Products" - "Kulinarne mięso wieprzowe",</a:t>
            </a:r>
          </a:p>
          <a:p>
            <a:pPr marL="685800" lvl="1" indent="-228600" fontAlgn="base">
              <a:buFont typeface="+mj-lt"/>
              <a:buAutoNum type="arabicPeriod"/>
            </a:pPr>
            <a:r>
              <a:rPr lang="pl-PL" sz="1200" dirty="0"/>
              <a:t>zgodnie ze specyfikacją i standardami systemu "</a:t>
            </a:r>
            <a:r>
              <a:rPr lang="pl-PL" sz="1200" dirty="0" err="1"/>
              <a:t>Quality</a:t>
            </a:r>
            <a:r>
              <a:rPr lang="pl-PL" sz="1200" dirty="0"/>
              <a:t> Assurance for Food Products" - "Wędliny".</a:t>
            </a:r>
          </a:p>
        </p:txBody>
      </p:sp>
    </p:spTree>
    <p:extLst>
      <p:ext uri="{BB962C8B-B14F-4D97-AF65-F5344CB8AC3E}">
        <p14:creationId xmlns:p14="http://schemas.microsoft.com/office/powerpoint/2010/main" val="518216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2048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Warunki kwalifikowalności: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80928"/>
            <a:ext cx="6912768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Pomoc przyznawana jest Beneficjentowi, który przedstawi kopie certyfikatu zgodności lub świadectwa jakości, potwierdzającego zgodność procesu produkcji produktu ze specyfikacją danego systemu jakości, ważnego przez okres co najmniej 14 dni w okresie pomocy, za który składany jest wniosek o płatność.</a:t>
            </a:r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12320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Zakres pomocy: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80928"/>
            <a:ext cx="695361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i="1" dirty="0"/>
              <a:t>Do kosztów kwalifikowalnych operacji zalicza się:</a:t>
            </a: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pl-PL" sz="1600" dirty="0"/>
              <a:t>koszty kontroli (w tym badań specjalistycznych i analiz) oraz certyfikacji związanych z wydaniem certyfikatu lub świadectwa jakości w okresie pomocy,</a:t>
            </a: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pl-PL" sz="1600" dirty="0"/>
              <a:t>koszt składki członkowskiej na rzecz grupy producentów realizujących działania związane z systemem jakości, na który składany jest wniosek o płatność, poniesiony w okresie pomocy,</a:t>
            </a: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pl-PL" sz="1600" dirty="0"/>
              <a:t>koszty zakupu specjalistycznych publikacji związanych z prowadzeniem produkcji w zakresie systemu jakości, którego dotyczy wniosek o płatność,</a:t>
            </a:r>
          </a:p>
          <a:p>
            <a:pPr marL="285750" indent="-285750" fontAlgn="base">
              <a:buFont typeface="Wingdings" panose="05000000000000000000" pitchFamily="2" charset="2"/>
              <a:buChar char="q"/>
            </a:pPr>
            <a:r>
              <a:rPr lang="pl-PL" sz="1600" dirty="0"/>
              <a:t>koszty zakupu pułapek </a:t>
            </a:r>
            <a:r>
              <a:rPr lang="pl-PL" sz="1600" dirty="0" err="1"/>
              <a:t>feromonowych</a:t>
            </a:r>
            <a:r>
              <a:rPr lang="pl-PL" sz="1600" dirty="0"/>
              <a:t>, barwnych, lepowych.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28498" y="218480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Beneficjent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Rolnicy, domownicy lub małżonkowie rolników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/>
              <a:t>podejmujący prowadzenie działalności gospodarczej w zakresie przetwarzania produktów rolnych w ramach co najmniej jednego z rodzajów działalności wymienionych w tabeli;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pl-PL" dirty="0"/>
              <a:t>podlegający ubezpieczeniu społecznemu rolników w pełnym zakresie;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pl-PL" dirty="0"/>
              <a:t>nie podlegający wykluczeniu z ubiegania się o przyznanie pomocy;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pl-PL" dirty="0"/>
              <a:t>zdolni do zrealizowania operacji i osiągnięcia jej celu w terminie określonym we wniosku;</a:t>
            </a: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pl-PL" dirty="0"/>
              <a:t>posiadający numer identyfikacyjny nadany w trybie przepisów o krajowym systemie ewidencji producentów, ewidencji gospodarstw rolnych oraz ewidencji wniosków o przyznanie płatności.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854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195572"/>
            <a:ext cx="695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Termin naboru: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3501008"/>
            <a:ext cx="6953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30 listopada</a:t>
            </a:r>
          </a:p>
          <a:p>
            <a:pPr algn="ctr"/>
            <a:r>
              <a:rPr lang="pl-PL" sz="3600" b="1" dirty="0"/>
              <a:t>- 29 grudnia 2021</a:t>
            </a:r>
          </a:p>
        </p:txBody>
      </p:sp>
    </p:spTree>
    <p:extLst>
      <p:ext uri="{BB962C8B-B14F-4D97-AF65-F5344CB8AC3E}">
        <p14:creationId xmlns:p14="http://schemas.microsoft.com/office/powerpoint/2010/main" val="1802329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780928"/>
            <a:ext cx="680960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Dziękuję </a:t>
            </a:r>
            <a:r>
              <a:rPr lang="pl-PL" sz="4800" b="1">
                <a:solidFill>
                  <a:srgbClr val="FF0000"/>
                </a:solidFill>
                <a:latin typeface="Bookman Old Style" panose="02050604050505020204" pitchFamily="18" charset="0"/>
              </a:rPr>
              <a:t>za uwagę </a:t>
            </a:r>
            <a:r>
              <a:rPr lang="pl-PL" sz="4800" b="1">
                <a:solidFill>
                  <a:srgbClr val="FF0000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</a:t>
            </a:r>
            <a:endParaRPr lang="pl-PL" sz="48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endParaRPr lang="pl-PL" dirty="0"/>
          </a:p>
          <a:p>
            <a:pPr algn="ctr"/>
            <a:r>
              <a:rPr lang="pl-PL" sz="2000" b="1" dirty="0"/>
              <a:t>Katarzyna Nowak</a:t>
            </a:r>
          </a:p>
          <a:p>
            <a:pPr algn="ctr"/>
            <a:r>
              <a:rPr lang="pl-PL" sz="2000" b="1" dirty="0"/>
              <a:t>Łódzki Ośrodek Doradztwa Rolniczego </a:t>
            </a:r>
          </a:p>
          <a:p>
            <a:pPr algn="ctr"/>
            <a:r>
              <a:rPr lang="pl-PL" sz="2000" b="1" dirty="0"/>
              <a:t>z siedzibą w Bratoszewicach</a:t>
            </a:r>
          </a:p>
          <a:p>
            <a:pPr algn="ctr"/>
            <a:r>
              <a:rPr lang="pl-PL" sz="2000" b="1" dirty="0"/>
              <a:t>e-mail: </a:t>
            </a:r>
            <a:r>
              <a:rPr lang="pl-PL" sz="2000" b="1" dirty="0">
                <a:hlinkClick r:id="rId4"/>
              </a:rPr>
              <a:t>k.nowak@lodr-bratoszewice.pl</a:t>
            </a:r>
            <a:endParaRPr lang="pl-PL" sz="2000" b="1" dirty="0"/>
          </a:p>
          <a:p>
            <a:pPr algn="ctr"/>
            <a:r>
              <a:rPr lang="pl-PL" sz="2000" b="1" dirty="0"/>
              <a:t>tel. 797 187 081lub 42 710 38 19</a:t>
            </a:r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28498" y="218480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Beneficjent cd.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738566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dirty="0"/>
              <a:t>Rolnicy lub małżonkowie rolników: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sz="1600" dirty="0"/>
              <a:t>wykonujący lub podejmujący wykonywanie działalności w zakresie przetwarzania i zbywania przetworzonych produktów rolnych w ramach rolniczego handlu detalicznego, wskazanych w załączniku nr 1, załączniku nr 2 oraz załączniku nr 4 do rozporządzenia Ministra Rolnictwa i Rozwoju Wsi z dnia 16 grudnia 2016 r. w sprawie maksymalnej ilości zbywanej w ramach rolniczego handlu detalicznego oraz zakresu i sposobu jej dokumentowania (Dz. U. poz. 2159);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sz="1600" dirty="0"/>
              <a:t>podlegający ubezpieczeniu społecznemu rolników z mocy ustawy w pełnym zakresie;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sz="1600" dirty="0"/>
              <a:t>nie podlegający wykluczeniu z ubiegania się o przyznanie pomocy;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sz="1600" dirty="0"/>
              <a:t>zdolni do zrealizowania operacji i osiągnięcia jej celu w terminie określonym we wniosku;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sz="1600" dirty="0"/>
              <a:t>posiadający numer identyfikacyjny nadany w trybie przepisów o krajowym systemie ewidencji producentów, ewidencji gospodarstw rolnych oraz ewidencji wniosków o przyznanie płatności.</a:t>
            </a:r>
          </a:p>
        </p:txBody>
      </p:sp>
    </p:spTree>
    <p:extLst>
      <p:ext uri="{BB962C8B-B14F-4D97-AF65-F5344CB8AC3E}">
        <p14:creationId xmlns:p14="http://schemas.microsoft.com/office/powerpoint/2010/main" val="282814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1940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Kwota pomocy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6953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600" dirty="0"/>
              <a:t>Refundacji podlegają koszty inwestycji kwalifikującej się do wsparcia, poniesione przez beneficjenta, w wysokości do 50 % kosztów kwalifikowalnych.</a:t>
            </a:r>
            <a:br>
              <a:rPr lang="pl-PL" sz="1600" dirty="0"/>
            </a:br>
            <a:endParaRPr lang="pl-PL" sz="1600" dirty="0"/>
          </a:p>
          <a:p>
            <a:pPr fontAlgn="base"/>
            <a:r>
              <a:rPr lang="pl-PL" sz="1600" dirty="0"/>
              <a:t>Pomoc przyznaje się i wypłaca do wysokości limitu, który w okresie realizacji Programu wynosi </a:t>
            </a:r>
            <a:r>
              <a:rPr lang="pl-PL" sz="1600" b="1" dirty="0">
                <a:solidFill>
                  <a:srgbClr val="FF0000"/>
                </a:solidFill>
              </a:rPr>
              <a:t>500 000 </a:t>
            </a:r>
            <a:r>
              <a:rPr lang="pl-PL" sz="1600" b="1" dirty="0"/>
              <a:t>zł</a:t>
            </a:r>
            <a:r>
              <a:rPr lang="pl-PL" sz="1600" dirty="0"/>
              <a:t>, w przypadku podmiotów wymienionych w punkcie 1 oraz </a:t>
            </a:r>
            <a:r>
              <a:rPr lang="pl-PL" sz="1600" b="1" dirty="0">
                <a:solidFill>
                  <a:srgbClr val="FF0000"/>
                </a:solidFill>
              </a:rPr>
              <a:t>200 000 </a:t>
            </a:r>
            <a:r>
              <a:rPr lang="pl-PL" sz="1600" dirty="0"/>
              <a:t>zł, w przypadku podmiotów określonych w punkcie 2.</a:t>
            </a:r>
          </a:p>
          <a:p>
            <a:pPr fontAlgn="base"/>
            <a:endParaRPr lang="pl-PL" sz="1600" dirty="0"/>
          </a:p>
          <a:p>
            <a:pPr fontAlgn="base"/>
            <a:r>
              <a:rPr lang="pl-PL" sz="1600" dirty="0"/>
              <a:t>Minimalna wysokość pomocy przyznana na realizację jednej operacji wynosi 10 tys. zł .</a:t>
            </a:r>
          </a:p>
          <a:p>
            <a:endParaRPr lang="pl-PL" dirty="0"/>
          </a:p>
          <a:p>
            <a:r>
              <a:rPr lang="pl-PL" dirty="0"/>
              <a:t>Wsparcie może zostać udzielone podmiotom zdolnym do realizacji przedsięwzięcia, jednak wyłącznie wtedy, gdy jego realizacja nie jest możliwa bez udziału środków publicznych (tzw. </a:t>
            </a:r>
            <a:r>
              <a:rPr lang="pl-PL" b="1" dirty="0"/>
              <a:t>efekt </a:t>
            </a:r>
            <a:r>
              <a:rPr lang="pl-PL" b="1" dirty="0" err="1"/>
              <a:t>deadweight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13285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Kolejność przysługiwania pomocy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702562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600" b="1" i="1" dirty="0"/>
              <a:t>Kryteria wyboru premiować będą: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pl-PL" sz="1400" dirty="0"/>
              <a:t>innowacyjność operacji (</a:t>
            </a:r>
            <a:r>
              <a:rPr lang="pl-PL" sz="1400" dirty="0">
                <a:solidFill>
                  <a:srgbClr val="FF0000"/>
                </a:solidFill>
              </a:rPr>
              <a:t>5 pkt</a:t>
            </a:r>
            <a:r>
              <a:rPr lang="pl-PL" sz="1400" dirty="0"/>
              <a:t>),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pl-PL" sz="1400" dirty="0"/>
              <a:t>wiek podmiotu ubiegającego się o przyznanie pomocy, jeżeli będzie miał nie więcej                       niż 40 lat w dniu złożenia wniosku o przyznanie pomocy (</a:t>
            </a:r>
            <a:r>
              <a:rPr lang="pl-PL" sz="1400" dirty="0">
                <a:solidFill>
                  <a:srgbClr val="FF0000"/>
                </a:solidFill>
              </a:rPr>
              <a:t>3 pkt</a:t>
            </a:r>
            <a:r>
              <a:rPr lang="pl-PL" sz="1400" dirty="0"/>
              <a:t>),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pl-PL" sz="1400" dirty="0"/>
              <a:t>inwestycje związane z ochroną środowiska lub przeciwdziałaniem zmianom klimatu (</a:t>
            </a:r>
            <a:r>
              <a:rPr lang="pl-PL" sz="1400" dirty="0">
                <a:solidFill>
                  <a:srgbClr val="FF0000"/>
                </a:solidFill>
              </a:rPr>
              <a:t>5 pkt</a:t>
            </a:r>
            <a:r>
              <a:rPr lang="pl-PL" sz="1400" dirty="0"/>
              <a:t>),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pl-PL" sz="1400" dirty="0"/>
              <a:t>uczestnictwo w unijnych lub krajowych systemach jakości (</a:t>
            </a:r>
            <a:r>
              <a:rPr lang="pl-PL" sz="1400" dirty="0">
                <a:solidFill>
                  <a:srgbClr val="FF0000"/>
                </a:solidFill>
              </a:rPr>
              <a:t>3 pkt</a:t>
            </a:r>
            <a:r>
              <a:rPr lang="pl-PL" sz="1400" dirty="0"/>
              <a:t>);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pl-PL" sz="1400" dirty="0"/>
              <a:t>jeżeli operacja dotyczy działalności w zakresie przetwarzania i zbywania przetworzonych produktów rolnych, w ramach rolniczego handlu detalicznego, wskazanych w załącznikach do rozporządzenia Ministra Rolnictwa i Rozwoju Wsi z dnia 16 grudnia 2016 r. (</a:t>
            </a:r>
            <a:r>
              <a:rPr lang="pl-PL" sz="1400" dirty="0">
                <a:solidFill>
                  <a:srgbClr val="FF0000"/>
                </a:solidFill>
              </a:rPr>
              <a:t>5 pkt</a:t>
            </a:r>
            <a:r>
              <a:rPr lang="pl-PL" sz="1400" dirty="0"/>
              <a:t>) – podmioty określone w punkcie 2,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pl-PL" sz="1400" dirty="0"/>
              <a:t>prowadzenie działalności gospodarczej w sektorach przetwórstwa: mleka, mięsa, owoców i warzyw oraz zbóż (</a:t>
            </a:r>
            <a:r>
              <a:rPr lang="pl-PL" sz="1400" dirty="0">
                <a:solidFill>
                  <a:srgbClr val="FF0000"/>
                </a:solidFill>
              </a:rPr>
              <a:t>2 pkt</a:t>
            </a:r>
            <a:r>
              <a:rPr lang="pl-PL" sz="1400" dirty="0"/>
              <a:t>) – podmioty określone w punkcie 1,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pl-PL" sz="1400" dirty="0"/>
              <a:t>operacje realizowane na obszarach objętych bezrobociem (maksymalnie </a:t>
            </a:r>
            <a:r>
              <a:rPr lang="pl-PL" sz="1400" dirty="0">
                <a:solidFill>
                  <a:srgbClr val="FF0000"/>
                </a:solidFill>
              </a:rPr>
              <a:t>4 pkt</a:t>
            </a:r>
            <a:r>
              <a:rPr lang="pl-PL" sz="1400" dirty="0"/>
              <a:t>).</a:t>
            </a:r>
          </a:p>
          <a:p>
            <a:pPr fontAlgn="base"/>
            <a:endParaRPr lang="pl-PL" sz="1400" dirty="0"/>
          </a:p>
          <a:p>
            <a:pPr fontAlgn="base"/>
            <a:r>
              <a:rPr lang="pl-PL" sz="1400" dirty="0"/>
              <a:t>O kolejności przysługiwania pomocy, decydować będzie suma uzyskanych punktów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20486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Koszty kwalifikowalne</a:t>
            </a:r>
            <a:r>
              <a:rPr lang="pl-PL" b="1" dirty="0"/>
              <a:t>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691276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600" i="1" dirty="0"/>
              <a:t>1) zakup (wraz z instalacją)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maszyn lub urządzeń do:</a:t>
            </a:r>
          </a:p>
          <a:p>
            <a:pPr marL="1257300" lvl="2" indent="-342900" fontAlgn="base">
              <a:buFont typeface="Arial" panose="020B0604020202020204" pitchFamily="34" charset="0"/>
              <a:buChar char="•"/>
            </a:pPr>
            <a:r>
              <a:rPr lang="pl-PL" sz="1400" dirty="0"/>
              <a:t>magazynowania lub przygotowania produktów rolnych do przetwarzania,</a:t>
            </a:r>
          </a:p>
          <a:p>
            <a:pPr marL="1257300" lvl="2" indent="-342900" fontAlgn="base">
              <a:buFont typeface="Arial" panose="020B0604020202020204" pitchFamily="34" charset="0"/>
              <a:buChar char="•"/>
            </a:pPr>
            <a:r>
              <a:rPr lang="pl-PL" sz="1400" dirty="0"/>
              <a:t>przetwarzania produktów rolnych,</a:t>
            </a:r>
          </a:p>
          <a:p>
            <a:pPr marL="1257300" lvl="2" indent="-342900" fontAlgn="base">
              <a:buFont typeface="Arial" panose="020B0604020202020204" pitchFamily="34" charset="0"/>
              <a:buChar char="•"/>
            </a:pPr>
            <a:r>
              <a:rPr lang="pl-PL" sz="1400" dirty="0"/>
              <a:t>magazynowania produktów rolnych lub półproduktów oraz przygotowania ich do sprzedaży,</a:t>
            </a:r>
          </a:p>
          <a:p>
            <a:pPr marL="1257300" lvl="2" indent="-342900" fontAlgn="base">
              <a:buFont typeface="Arial" panose="020B0604020202020204" pitchFamily="34" charset="0"/>
              <a:buChar char="•"/>
            </a:pPr>
            <a:r>
              <a:rPr lang="pl-PL" sz="1400" dirty="0"/>
              <a:t>przetwarzania lub magazynowania produktów rolnych wyposażonych w instalacje związane z ochroną środowiska i przeciwdziałaniem zmianom klimatu,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aparatury pomiarowej, kontrolnej oraz sprzętu do sterowania procesem produkcji lub magazynowania,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oprogramowania służącego do zarządzania przedsiębiorstwem lub sterowania procesem produkcji, lub magazynowania;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wyposażenia niezbędnego do prowadzenia działalności w zakresie przetwarzania i zbywania przetworzonych produktów rolnych przez podmioty działające w ramach rolniczego handlu detalicznego;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2048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Koszty kwalifikowalne cd: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691276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600" i="1" dirty="0"/>
              <a:t>2) budowy, rozbudowy, nadbudowy, przebudowy lub remontu połączonego z modernizacją: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budynków i budowli wykorzystywanych do produkcji, magazynowania, handlu hurtowego lub kontroli laboratoryjnej produktów rolnych (obiektów podstawowych),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budynków i budowli infrastruktury technicznej związanej z użytkowaniem obiektów podstawowych: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pomieszczeń higieniczno-sanitarnych,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pomieszczeń pomocniczych służących przygotowaniu posiłków i pomieszczeń gospodarczych w budynku służących do przechowywania produktów żywnościowych, w przypadku inwestycji realizowanej przez podmioty działające w ramach rolniczego handlu detalicznego.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"Koszty budowlane" będą kwalifikowane wyłącznie w zakresie niezbędnym do wdrożenia inwestycji polegającej na zakupie maszyn i urządzeń lub wyposażenia, natomiast zakup środków transportu i używanych maszyn, urządzeń lub sprzętu jest całkowicie wykluczony z finansowania.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210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2048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Koszty kwalifikowalne cd: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2708920"/>
            <a:ext cx="691276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sz="1600" i="1" dirty="0"/>
              <a:t>3) zakupu środków transportu</a:t>
            </a:r>
            <a:r>
              <a:rPr lang="pl-PL" dirty="0"/>
              <a:t>: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niezbędnych dla sprawnego przebiegu procesu technologicznego lub magazynowania,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służących do przewozu zwierząt przeznaczonych do uboju,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wykorzystywanych do sprzedaży produktów rolnych,</a:t>
            </a:r>
          </a:p>
          <a:p>
            <a:pPr marL="800100" lvl="1" indent="-342900" fontAlgn="base">
              <a:buFont typeface="+mj-lt"/>
              <a:buAutoNum type="alphaLcPeriod"/>
            </a:pPr>
            <a:r>
              <a:rPr lang="pl-PL" sz="1400" dirty="0"/>
              <a:t>w postaci cystern, silosów, chłodni i izoterm, przeznaczonych do przewozu produktów rolnych, których transport powinien odbywać się w szczególnych warunkach.</a:t>
            </a:r>
          </a:p>
          <a:p>
            <a:pPr fontAlgn="base"/>
            <a:r>
              <a:rPr lang="pl-PL" sz="1600" i="1" dirty="0"/>
              <a:t>4) przygotowania dokumentacji technicznej operacji, w szczególności:</a:t>
            </a:r>
            <a:endParaRPr lang="pl-PL" i="1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kosztorysów,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projektów technologicznych, architektonicznych lub budowlanych,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przygotowania biznesplanu,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pl-PL" sz="1400" dirty="0"/>
              <a:t>sprawowania nadzoru urbanistycznego, architektonicznego, budowlanego w wysokości nieprzekraczającej 10 % pozostałych kosztów kwalifikowalnych.</a:t>
            </a:r>
          </a:p>
        </p:txBody>
      </p:sp>
    </p:spTree>
    <p:extLst>
      <p:ext uri="{BB962C8B-B14F-4D97-AF65-F5344CB8AC3E}">
        <p14:creationId xmlns:p14="http://schemas.microsoft.com/office/powerpoint/2010/main" val="150273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59" y="488064"/>
            <a:ext cx="2513973" cy="8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8064"/>
            <a:ext cx="887778" cy="8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afika 8">
            <a:extLst>
              <a:ext uri="{FF2B5EF4-FFF2-40B4-BE49-F238E27FC236}">
                <a16:creationId xmlns:a16="http://schemas.microsoft.com/office/drawing/2014/main" id="{FE63833E-EEAB-4DB7-8BB7-DCCA006E1135}"/>
              </a:ext>
            </a:extLst>
          </p:cNvPr>
          <p:cNvGrpSpPr/>
          <p:nvPr/>
        </p:nvGrpSpPr>
        <p:grpSpPr>
          <a:xfrm>
            <a:off x="0" y="0"/>
            <a:ext cx="9135427" cy="6858000"/>
            <a:chOff x="0" y="0"/>
            <a:chExt cx="9135427" cy="6858000"/>
          </a:xfrm>
          <a:solidFill>
            <a:srgbClr val="203864"/>
          </a:solidFill>
        </p:grpSpPr>
        <p:sp>
          <p:nvSpPr>
            <p:cNvPr id="7" name="Dowolny kształt: kształt 9">
              <a:extLst>
                <a:ext uri="{FF2B5EF4-FFF2-40B4-BE49-F238E27FC236}">
                  <a16:creationId xmlns:a16="http://schemas.microsoft.com/office/drawing/2014/main" id="{FD65D7D2-C7A7-4FAA-A580-1CD6C2D5CC02}"/>
                </a:ext>
              </a:extLst>
            </p:cNvPr>
            <p:cNvSpPr/>
            <p:nvPr/>
          </p:nvSpPr>
          <p:spPr>
            <a:xfrm>
              <a:off x="1587" y="4823142"/>
              <a:ext cx="9133840" cy="2034857"/>
            </a:xfrm>
            <a:custGeom>
              <a:avLst/>
              <a:gdLst>
                <a:gd name="connsiteX0" fmla="*/ 8982075 w 9133840"/>
                <a:gd name="connsiteY0" fmla="*/ 0 h 2034857"/>
                <a:gd name="connsiteX1" fmla="*/ 8982075 w 9133840"/>
                <a:gd name="connsiteY1" fmla="*/ 1863725 h 2034857"/>
                <a:gd name="connsiteX2" fmla="*/ 160338 w 9133840"/>
                <a:gd name="connsiteY2" fmla="*/ 1863725 h 2034857"/>
                <a:gd name="connsiteX3" fmla="*/ 160338 w 9133840"/>
                <a:gd name="connsiteY3" fmla="*/ 0 h 2034857"/>
                <a:gd name="connsiteX4" fmla="*/ 0 w 9133840"/>
                <a:gd name="connsiteY4" fmla="*/ 0 h 2034857"/>
                <a:gd name="connsiteX5" fmla="*/ 0 w 9133840"/>
                <a:gd name="connsiteY5" fmla="*/ 2034857 h 2034857"/>
                <a:gd name="connsiteX6" fmla="*/ 9133840 w 9133840"/>
                <a:gd name="connsiteY6" fmla="*/ 2034857 h 2034857"/>
                <a:gd name="connsiteX7" fmla="*/ 9133840 w 9133840"/>
                <a:gd name="connsiteY7" fmla="*/ 0 h 203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40" h="2034857">
                  <a:moveTo>
                    <a:pt x="8982075" y="0"/>
                  </a:moveTo>
                  <a:lnTo>
                    <a:pt x="8982075" y="1863725"/>
                  </a:lnTo>
                  <a:lnTo>
                    <a:pt x="160338" y="1863725"/>
                  </a:lnTo>
                  <a:lnTo>
                    <a:pt x="160338" y="0"/>
                  </a:lnTo>
                  <a:lnTo>
                    <a:pt x="0" y="0"/>
                  </a:lnTo>
                  <a:lnTo>
                    <a:pt x="0" y="2034857"/>
                  </a:lnTo>
                  <a:lnTo>
                    <a:pt x="9133840" y="2034857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00683E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8" name="Dowolny kształt: kształt 10">
              <a:extLst>
                <a:ext uri="{FF2B5EF4-FFF2-40B4-BE49-F238E27FC236}">
                  <a16:creationId xmlns:a16="http://schemas.microsoft.com/office/drawing/2014/main" id="{1AA73FF9-15DE-4B66-86D2-DF9552CA947A}"/>
                </a:ext>
              </a:extLst>
            </p:cNvPr>
            <p:cNvSpPr/>
            <p:nvPr/>
          </p:nvSpPr>
          <p:spPr>
            <a:xfrm>
              <a:off x="0" y="0"/>
              <a:ext cx="9133839" cy="2109470"/>
            </a:xfrm>
            <a:custGeom>
              <a:avLst/>
              <a:gdLst>
                <a:gd name="connsiteX0" fmla="*/ 0 w 9133839"/>
                <a:gd name="connsiteY0" fmla="*/ 0 h 2109470"/>
                <a:gd name="connsiteX1" fmla="*/ 0 w 9133839"/>
                <a:gd name="connsiteY1" fmla="*/ 2109470 h 2109470"/>
                <a:gd name="connsiteX2" fmla="*/ 160338 w 9133839"/>
                <a:gd name="connsiteY2" fmla="*/ 2109470 h 2109470"/>
                <a:gd name="connsiteX3" fmla="*/ 160338 w 9133839"/>
                <a:gd name="connsiteY3" fmla="*/ 162878 h 2109470"/>
                <a:gd name="connsiteX4" fmla="*/ 8982075 w 9133839"/>
                <a:gd name="connsiteY4" fmla="*/ 162878 h 2109470"/>
                <a:gd name="connsiteX5" fmla="*/ 8982075 w 9133839"/>
                <a:gd name="connsiteY5" fmla="*/ 2109470 h 2109470"/>
                <a:gd name="connsiteX6" fmla="*/ 9133840 w 9133839"/>
                <a:gd name="connsiteY6" fmla="*/ 2109470 h 2109470"/>
                <a:gd name="connsiteX7" fmla="*/ 9133840 w 9133839"/>
                <a:gd name="connsiteY7" fmla="*/ 0 h 210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839" h="2109470">
                  <a:moveTo>
                    <a:pt x="0" y="0"/>
                  </a:moveTo>
                  <a:lnTo>
                    <a:pt x="0" y="2109470"/>
                  </a:lnTo>
                  <a:lnTo>
                    <a:pt x="160338" y="2109470"/>
                  </a:lnTo>
                  <a:lnTo>
                    <a:pt x="160338" y="162878"/>
                  </a:lnTo>
                  <a:lnTo>
                    <a:pt x="8982075" y="162878"/>
                  </a:lnTo>
                  <a:lnTo>
                    <a:pt x="8982075" y="2109470"/>
                  </a:lnTo>
                  <a:lnTo>
                    <a:pt x="9133840" y="2109470"/>
                  </a:lnTo>
                  <a:lnTo>
                    <a:pt x="9133840" y="0"/>
                  </a:lnTo>
                  <a:close/>
                </a:path>
              </a:pathLst>
            </a:custGeom>
            <a:solidFill>
              <a:srgbClr val="93C355"/>
            </a:solidFill>
            <a:ln w="317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  <p:cxnSp>
        <p:nvCxnSpPr>
          <p:cNvPr id="14" name="Łącznik prosty 13"/>
          <p:cNvCxnSpPr/>
          <p:nvPr/>
        </p:nvCxnSpPr>
        <p:spPr>
          <a:xfrm>
            <a:off x="930750" y="2564904"/>
            <a:ext cx="6912768" cy="0"/>
          </a:xfrm>
          <a:prstGeom prst="line">
            <a:avLst/>
          </a:prstGeom>
          <a:ln w="19050">
            <a:solidFill>
              <a:srgbClr val="006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930750" y="2195572"/>
            <a:ext cx="695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Termin naboru: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30750" y="3501008"/>
            <a:ext cx="6953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30 listopada</a:t>
            </a:r>
          </a:p>
          <a:p>
            <a:pPr algn="ctr"/>
            <a:r>
              <a:rPr lang="pl-PL" sz="3600" b="1" dirty="0"/>
              <a:t>- 29 grudnia 2021</a:t>
            </a:r>
          </a:p>
        </p:txBody>
      </p:sp>
    </p:spTree>
    <p:extLst>
      <p:ext uri="{BB962C8B-B14F-4D97-AF65-F5344CB8AC3E}">
        <p14:creationId xmlns:p14="http://schemas.microsoft.com/office/powerpoint/2010/main" val="34523169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1808</Words>
  <Application>Microsoft Office PowerPoint</Application>
  <PresentationFormat>Pokaz na ekranie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Bookman Old Style</vt:lpstr>
      <vt:lpstr>Calibri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</dc:creator>
  <cp:lastModifiedBy>LODR Bratoszewice</cp:lastModifiedBy>
  <cp:revision>17</cp:revision>
  <dcterms:created xsi:type="dcterms:W3CDTF">2021-10-25T10:07:23Z</dcterms:created>
  <dcterms:modified xsi:type="dcterms:W3CDTF">2021-12-01T06:20:44Z</dcterms:modified>
</cp:coreProperties>
</file>