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258" r:id="rId4"/>
    <p:sldId id="263" r:id="rId5"/>
    <p:sldId id="264" r:id="rId6"/>
    <p:sldId id="262" r:id="rId7"/>
    <p:sldId id="287" r:id="rId8"/>
    <p:sldId id="286" r:id="rId9"/>
    <p:sldId id="357" r:id="rId10"/>
    <p:sldId id="356" r:id="rId11"/>
    <p:sldId id="284" r:id="rId12"/>
    <p:sldId id="283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9" r:id="rId26"/>
    <p:sldId id="308" r:id="rId27"/>
    <p:sldId id="310" r:id="rId28"/>
    <p:sldId id="363" r:id="rId29"/>
    <p:sldId id="361" r:id="rId30"/>
    <p:sldId id="362" r:id="rId31"/>
    <p:sldId id="311" r:id="rId32"/>
    <p:sldId id="312" r:id="rId33"/>
    <p:sldId id="313" r:id="rId34"/>
    <p:sldId id="319" r:id="rId35"/>
    <p:sldId id="320" r:id="rId36"/>
    <p:sldId id="364" r:id="rId37"/>
    <p:sldId id="365" r:id="rId38"/>
    <p:sldId id="314" r:id="rId39"/>
    <p:sldId id="315" r:id="rId40"/>
    <p:sldId id="316" r:id="rId41"/>
    <p:sldId id="317" r:id="rId42"/>
    <p:sldId id="367" r:id="rId43"/>
    <p:sldId id="366" r:id="rId44"/>
    <p:sldId id="359" r:id="rId45"/>
    <p:sldId id="360" r:id="rId46"/>
    <p:sldId id="358" r:id="rId47"/>
    <p:sldId id="368" r:id="rId48"/>
    <p:sldId id="369" r:id="rId49"/>
    <p:sldId id="370" r:id="rId50"/>
    <p:sldId id="321" r:id="rId51"/>
    <p:sldId id="322" r:id="rId52"/>
    <p:sldId id="323" r:id="rId53"/>
    <p:sldId id="325" r:id="rId54"/>
    <p:sldId id="372" r:id="rId55"/>
    <p:sldId id="371" r:id="rId56"/>
    <p:sldId id="324" r:id="rId57"/>
    <p:sldId id="373" r:id="rId5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BFFF-C911-4F5D-8631-5C3A87DA7BD8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A1C6-BA74-4474-98A7-A6D6016428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0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09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0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74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04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78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6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52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58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1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90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87DF-B19F-4F66-8A0F-CDA8BCFEE396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2F00-D285-45B5-A960-EEAFF6C17B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32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etgiw.gov.pl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is.gov.pl/" TargetMode="External"/><Relationship Id="rId5" Type="http://schemas.openxmlformats.org/officeDocument/2006/relationships/hyperlink" Target="https://www.wetgiw.gov.pl/" TargetMode="External"/><Relationship Id="rId4" Type="http://schemas.openxmlformats.org/officeDocument/2006/relationships/hyperlink" Target="https://www.gov.pl/web/rolnictwo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pl/web/rolnictwo" TargetMode="External"/><Relationship Id="rId4" Type="http://schemas.openxmlformats.org/officeDocument/2006/relationships/hyperlink" Target="https://www.kis.gov.pl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is.gov.pl/" TargetMode="External"/><Relationship Id="rId5" Type="http://schemas.openxmlformats.org/officeDocument/2006/relationships/hyperlink" Target="https://www.wetgiw.gov.pl/" TargetMode="External"/><Relationship Id="rId4" Type="http://schemas.openxmlformats.org/officeDocument/2006/relationships/hyperlink" Target="https://www.gov.pl/web/rolnictwo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food/sites/food/files/safety/docs/biosafety_fh_legis_guidance_reg-2004-852_pl.pdf" TargetMode="External"/><Relationship Id="rId5" Type="http://schemas.openxmlformats.org/officeDocument/2006/relationships/hyperlink" Target="https://ec.europa.eu/food/system/files/2016-11/biosafety-hygiene-faq_all_business_pl.pdf" TargetMode="External"/><Relationship Id="rId4" Type="http://schemas.openxmlformats.org/officeDocument/2006/relationships/hyperlink" Target="https://eur-lex.europa.eu/legal-content/PL/TXT/PDF/?uri=CELEX:52016XC0730(01)&amp;from=EN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59" y="3573017"/>
            <a:ext cx="8130597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						</a:t>
            </a:r>
          </a:p>
          <a:p>
            <a:pPr marL="0" indent="0"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					</a:t>
            </a:r>
            <a:r>
              <a:rPr lang="pl-PL" b="1" dirty="0">
                <a:solidFill>
                  <a:sysClr val="windowText" lastClr="000000"/>
                </a:solidFill>
              </a:rPr>
              <a:t>dr n. wet. Aneta Klusek</a:t>
            </a:r>
          </a:p>
          <a:p>
            <a:pPr marL="0" indent="0">
              <a:buNone/>
              <a:defRPr/>
            </a:pPr>
            <a:r>
              <a:rPr lang="pl-PL" b="1" dirty="0">
                <a:solidFill>
                  <a:sysClr val="windowText" lastClr="000000"/>
                </a:solidFill>
              </a:rPr>
              <a:t>						    26.11.2021r. 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504" y="2621725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Wymagania z zakresu bezpieczeństwa żywności dla podmiotów prowadzących rolniczy handel detaliczny (RHD) oraz działalność marginalną, lokalną i ograniczoną (MLO)  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930750" y="2564904"/>
            <a:ext cx="5081" cy="0"/>
          </a:xfrm>
          <a:prstGeom prst="line">
            <a:avLst/>
          </a:prstGeom>
          <a:ln w="19050">
            <a:solidFill>
              <a:srgbClr val="0068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8" y="2708920"/>
            <a:ext cx="8496943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ustawa z dnia 25 sierpnia 2006 r. o bezpieczeństwie żywności i żywienia (Dz. U. z 2020r. poz. 2021, z </a:t>
            </a:r>
            <a:r>
              <a:rPr lang="pl-PL" sz="2000" dirty="0" err="1">
                <a:solidFill>
                  <a:sysClr val="windowText" lastClr="000000"/>
                </a:solidFill>
              </a:rPr>
              <a:t>późn</a:t>
            </a:r>
            <a:r>
              <a:rPr lang="pl-PL" sz="2000" dirty="0">
                <a:solidFill>
                  <a:sysClr val="windowText" lastClr="000000"/>
                </a:solidFill>
              </a:rPr>
              <a:t>. zm.)</a:t>
            </a:r>
          </a:p>
          <a:p>
            <a:pPr lvl="0">
              <a:defRPr/>
            </a:pPr>
            <a:endParaRPr lang="pl-PL" sz="2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ustawa z dnia 16 grudnia 2005 r. o produktach pochodzenia zwierzęcego (Dz. U. z 2020r. poz. 1753) </a:t>
            </a:r>
          </a:p>
          <a:p>
            <a:pPr lvl="0">
              <a:defRPr/>
            </a:pPr>
            <a:endParaRPr lang="pl-PL" sz="20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rozporządzenie Ministra Rolnictwa i Rozwoju  Wsi z dnia 16 grudnia 2016 r. w sprawie maksymalnej ilości żywności zbywanej w ramach rolniczego handlu detalicznego oraz zakresu i sposobu jej dokumentowania (Dz. U. z 2016r. poz. 2159)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9168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wymogi krajowe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0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59" y="2780928"/>
            <a:ext cx="8130597" cy="33843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rolniczy handel detaliczny - handel detaliczny w rozumieniu art. 3 ust. 7 rozporządzenia nr 178/2002, polegający na produkcji żywności pochodzącej w całości lub części z własnej uprawy, hodowli lub chowu podmiotu działającego na rynku spożywczym i zbywaniu takiej żywności:</a:t>
            </a:r>
          </a:p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konsumentowi finalnemu, o którym mowa w art. 3 ust. 18 rozporządzenia nr 178/2002, lub </a:t>
            </a:r>
          </a:p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do zakładów prowadzących handel detaliczny z przeznaczeniem dla 	konsumenta finalnego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9168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definicja </a:t>
            </a:r>
          </a:p>
        </p:txBody>
      </p:sp>
    </p:spTree>
    <p:extLst>
      <p:ext uri="{BB962C8B-B14F-4D97-AF65-F5344CB8AC3E}">
        <p14:creationId xmlns:p14="http://schemas.microsoft.com/office/powerpoint/2010/main" val="424325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58" y="2492896"/>
            <a:ext cx="8010263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dirty="0">
                <a:solidFill>
                  <a:sysClr val="windowText" lastClr="000000"/>
                </a:solidFill>
              </a:rPr>
              <a:t>produkcja i zbywanie żywności nie może stanowić zagrożenia dla bezpieczeństwa żywności i wpływać niekorzystnie na zdrowie publiczne,</a:t>
            </a:r>
          </a:p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pl-PL" dirty="0">
                <a:solidFill>
                  <a:sysClr val="windowText" lastClr="000000"/>
                </a:solidFill>
              </a:rPr>
              <a:t>zbywana żywność musi pochodzić w całości lub części z własnej uprawy, hodowli lub chowu,</a:t>
            </a:r>
          </a:p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pl-PL" dirty="0">
                <a:solidFill>
                  <a:sysClr val="windowText" lastClr="000000"/>
                </a:solidFill>
              </a:rPr>
              <a:t>zbywanie żywności odbywa się w ramach określonych limitów i podlega dokumentowaniu </a:t>
            </a:r>
          </a:p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pl-PL" dirty="0">
                <a:solidFill>
                  <a:sysClr val="windowText" lastClr="000000"/>
                </a:solidFill>
              </a:rPr>
              <a:t>ograniczony udział pośrednika w sprzedaży żywności (wyłącznie podczas wystaw, festynów, targów lub </a:t>
            </a:r>
            <a:r>
              <a:rPr lang="pl-PL" dirty="0" err="1">
                <a:solidFill>
                  <a:sysClr val="windowText" lastClr="000000"/>
                </a:solidFill>
              </a:rPr>
              <a:t>kiermaszy</a:t>
            </a:r>
            <a:r>
              <a:rPr lang="pl-PL" dirty="0">
                <a:solidFill>
                  <a:sysClr val="windowText" lastClr="000000"/>
                </a:solidFill>
              </a:rPr>
              <a:t>, organizowanych w celu promocji żywności 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80718" y="19099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wymogi krajowe  </a:t>
            </a:r>
            <a:b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7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9223"/>
            <a:ext cx="7272338" cy="2670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2400" dirty="0">
                <a:solidFill>
                  <a:sysClr val="windowText" lastClr="000000"/>
                </a:solidFill>
              </a:rPr>
              <a:t>1) województwo, w którym jest prowadzona  produkcja lub</a:t>
            </a:r>
          </a:p>
          <a:p>
            <a:pPr marL="0" lvl="0" indent="0">
              <a:buNone/>
              <a:defRPr/>
            </a:pPr>
            <a:r>
              <a:rPr lang="pl-PL" sz="2400" dirty="0">
                <a:solidFill>
                  <a:sysClr val="windowText" lastClr="000000"/>
                </a:solidFill>
              </a:rPr>
              <a:t>2) sąsiadujące z nim  powiaty lub </a:t>
            </a:r>
          </a:p>
          <a:p>
            <a:pPr marL="0" lvl="0" indent="0">
              <a:buNone/>
              <a:defRPr/>
            </a:pPr>
            <a:r>
              <a:rPr lang="pl-PL" sz="2400" dirty="0">
                <a:solidFill>
                  <a:sysClr val="windowText" lastClr="000000"/>
                </a:solidFill>
              </a:rPr>
              <a:t>3) obszar miast stanowiących siedzibę wojewody lub sejmiku województwa, położonych na obszarach województw sąsiadujących z województwem, w którym jest prowadzona produkcja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9168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obszar zbywania żywności do </a:t>
            </a:r>
            <a:b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innych zakładów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683568" y="2996952"/>
            <a:ext cx="7524601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maksymalne ilości żywności zbywanej rocznie w ramach RHD są określone w załącznikach nr 1- 4 do rozporządzenia Ministra Rolnictwa i Rozwoju  Wsi w sprawie maksymalnej ilości żywności zbywanej w ramach rolniczego handlu detalicznego oraz zakresu i sposobu jej dokumentowania: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	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przykłady: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	mleko surowe – 52 000 litrów;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	produkty mięsne – 1400 kg;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	produkty mleczne – 2600 kg;</a:t>
            </a:r>
          </a:p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5859" y="1916832"/>
            <a:ext cx="8274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maksymalne roczne limity ilości zbywanej żywności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5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8" y="2322295"/>
            <a:ext cx="8568952" cy="40590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§ 3 ust. 1-2 rozporządzenia </a:t>
            </a:r>
            <a:r>
              <a:rPr lang="pl-PL" sz="1400" dirty="0" err="1">
                <a:solidFill>
                  <a:sysClr val="windowText" lastClr="000000"/>
                </a:solidFill>
              </a:rPr>
              <a:t>MRiRW</a:t>
            </a:r>
            <a:r>
              <a:rPr lang="pl-PL" sz="1400" dirty="0">
                <a:solidFill>
                  <a:sysClr val="windowText" lastClr="000000"/>
                </a:solidFill>
              </a:rPr>
              <a:t> w sprawie maksymalnej ilości żywności zbywanej w ramach rolniczego handlu detalicznego oraz zakresu i sposobu jej dokumentowania:</a:t>
            </a:r>
          </a:p>
          <a:p>
            <a:pPr lvl="0">
              <a:defRPr/>
            </a:pPr>
            <a:endParaRPr lang="pl-PL" sz="14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„1. Podmiot prowadzący rolniczy handel detaliczny prowadzi i przechowuje dokumentację umożliwiającą określenie ilości żywności zbywanej rocznie w ramach takiego handlu, odrębnie za każdy rok kalendarzowy, zawierającą następujące informacje: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1) numer kolejnego wpisu;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2) datę zbycia żywności;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3) ilość i rodzaj zbytej żywności.</a:t>
            </a:r>
          </a:p>
          <a:p>
            <a:pPr lvl="0">
              <a:defRPr/>
            </a:pPr>
            <a:endParaRPr lang="pl-PL" sz="14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2. Pośrednik prowadzący rolniczy handel detaliczny zbywający żywność wyprodukowaną przez inny podmiot prowadzący taki handel podczas wystawy, festynu, targu lub kiermaszu: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1) prowadzi dokumentację umożliwiającą określenie ilości tak zbywanej żywności odrębnie dla każdego podmiotu;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2) przekazuje dokumentację, o której mowa w pkt 1, podmiotowi, którego żywność zbywał, niezwłocznie po zakończeniu wystawy, festynu, targu lub kiermaszu.”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61962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dokumentacja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5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179512" y="2492896"/>
            <a:ext cx="8640960" cy="29381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§ 3 ust. 3-5 rozporządzenia </a:t>
            </a:r>
            <a:r>
              <a:rPr lang="pl-PL" sz="1400" dirty="0" err="1">
                <a:solidFill>
                  <a:sysClr val="windowText" lastClr="000000"/>
                </a:solidFill>
              </a:rPr>
              <a:t>MRiRW</a:t>
            </a:r>
            <a:r>
              <a:rPr lang="pl-PL" sz="1400" dirty="0">
                <a:solidFill>
                  <a:sysClr val="windowText" lastClr="000000"/>
                </a:solidFill>
              </a:rPr>
              <a:t> w sprawie maksymalnej ilości żywności zbywanej w ramach rolniczego handlu detalicznego oraz zakresu i sposobu jej dokumentowania </a:t>
            </a:r>
          </a:p>
          <a:p>
            <a:pPr lvl="0">
              <a:defRPr/>
            </a:pPr>
            <a:endParaRPr lang="pl-PL" sz="14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„3. Dokumentacja, o której mowa w ust. 2, zawiera: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1) informacje wymienione w ust. 1;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2) miejsce zbycia żywności;</a:t>
            </a: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3) imię, nazwisko oraz adres albo nazwę, siedzibę oraz adres pośrednika, który zbywał żywność podczas wystawy, festynu, targu lub kiermaszu.</a:t>
            </a:r>
          </a:p>
          <a:p>
            <a:pPr lvl="0">
              <a:defRPr/>
            </a:pPr>
            <a:endParaRPr lang="pl-PL" sz="14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4. Informacje, o których mowa w ust. 1 i 3, są umieszczane w dokumentacji, o której mowa w ust. 1 i 2, niezwłocznie po każdorazowym zbyciu żywności konsumentowi finalnemu.</a:t>
            </a:r>
          </a:p>
          <a:p>
            <a:pPr lvl="0">
              <a:defRPr/>
            </a:pPr>
            <a:endParaRPr lang="pl-PL" sz="14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400" dirty="0">
                <a:solidFill>
                  <a:sysClr val="windowText" lastClr="000000"/>
                </a:solidFill>
              </a:rPr>
              <a:t>5. Dokumentację, o której mowa w ust. 1 i 2, przechowuje się przez dwa lata, licząc od końca roku kalendarzowego, za który została sporządzona.”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5576" y="164780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dokumentacja </a:t>
            </a:r>
          </a:p>
        </p:txBody>
      </p:sp>
    </p:spTree>
    <p:extLst>
      <p:ext uri="{BB962C8B-B14F-4D97-AF65-F5344CB8AC3E}">
        <p14:creationId xmlns:p14="http://schemas.microsoft.com/office/powerpoint/2010/main" val="176322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84730" y="155880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marginalna, lokalna i ograniczona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200665"/>
            <a:ext cx="2658086" cy="211549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505134"/>
            <a:ext cx="2736304" cy="19447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919" y="2245229"/>
            <a:ext cx="2627604" cy="184115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323" y="4532740"/>
            <a:ext cx="2761727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2780927"/>
            <a:ext cx="7272338" cy="2808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- ustawa z dnia 16 grudnia 2005r. o produktach pochodzenia zwierzęcego (Dz. U. z 2020r. Poz. 1753 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- rozporządzenie Ministra Rolnictwa i Rozwoju Wsi z dnia 21 marca 2016 r. w sprawie szczegółowych warunków uznania działalności marginalnej, lokalnej i ograniczonej (Dz. U. z 2016 r. poz. 451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9168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 – wymogi krajowe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8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467544" y="2597534"/>
            <a:ext cx="8280920" cy="38558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rozbiór mięsa wieprzowego, wołowego, baraniego, koziego, końskiego,  z drobiu lub 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   zajęczaków, zwierząt łownych oraz  zwierząt dzikich utrzymywanych w warunkach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   fermowych,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produkcja surowych wyrobów mięsnych, mięsa  mielonego, produktów mięsnych, 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produkcja wstępnie przetworzonych lub przetworzonych  produktów rybołówstwa,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produkcja produktów mlecznych i produktów na bazie siary,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produkcja produktów jajecznych z ugotowanych jaj,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produkcja gotowych posiłków (potraw) z produktów pochodzenia zwierzęcego, lub z 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  udziałem tych produktów, pod warunkiem że co najmniej jeden produkt  pochodzenia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  zwierzęcego należący do głównych składników posiłku został wyprodukowany w tym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  zakładzie.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9168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 – zakres produkcji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5" y="1628800"/>
            <a:ext cx="763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Rodzaje działalności – produkcja żywności na małą skalę 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25020"/>
              </p:ext>
            </p:extLst>
          </p:nvPr>
        </p:nvGraphicFramePr>
        <p:xfrm>
          <a:off x="827585" y="2747830"/>
          <a:ext cx="7728536" cy="3649702"/>
        </p:xfrm>
        <a:graphic>
          <a:graphicData uri="http://schemas.openxmlformats.org/drawingml/2006/table">
            <a:tbl>
              <a:tblPr firstRow="1" firstCol="1" bandRow="1"/>
              <a:tblGrid>
                <a:gridCol w="373000">
                  <a:extLst>
                    <a:ext uri="{9D8B030D-6E8A-4147-A177-3AD203B41FA5}">
                      <a16:colId xmlns:a16="http://schemas.microsoft.com/office/drawing/2014/main" val="2941587961"/>
                    </a:ext>
                  </a:extLst>
                </a:gridCol>
                <a:gridCol w="1131244">
                  <a:extLst>
                    <a:ext uri="{9D8B030D-6E8A-4147-A177-3AD203B41FA5}">
                      <a16:colId xmlns:a16="http://schemas.microsoft.com/office/drawing/2014/main" val="741655624"/>
                    </a:ext>
                  </a:extLst>
                </a:gridCol>
                <a:gridCol w="1504244">
                  <a:extLst>
                    <a:ext uri="{9D8B030D-6E8A-4147-A177-3AD203B41FA5}">
                      <a16:colId xmlns:a16="http://schemas.microsoft.com/office/drawing/2014/main" val="2645094146"/>
                    </a:ext>
                  </a:extLst>
                </a:gridCol>
                <a:gridCol w="3008490">
                  <a:extLst>
                    <a:ext uri="{9D8B030D-6E8A-4147-A177-3AD203B41FA5}">
                      <a16:colId xmlns:a16="http://schemas.microsoft.com/office/drawing/2014/main" val="1382308906"/>
                    </a:ext>
                  </a:extLst>
                </a:gridCol>
                <a:gridCol w="1711558">
                  <a:extLst>
                    <a:ext uri="{9D8B030D-6E8A-4147-A177-3AD203B41FA5}">
                      <a16:colId xmlns:a16="http://schemas.microsoft.com/office/drawing/2014/main" val="3844188854"/>
                    </a:ext>
                  </a:extLst>
                </a:gridCol>
              </a:tblGrid>
              <a:tr h="734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działalności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produkowanej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Odbiorca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 nadzorujący działalność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789403"/>
                  </a:ext>
                </a:extLst>
              </a:tr>
              <a:tr h="28267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Produkcja podstawowa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surowce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pochodzenia zwierzęcego i niezwierzęcego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zakłady prowadzące handel detaliczny bezpośrednio zaopatrujące konsumenta, np. sklepy, restauracje, bary, stołówki itp.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inne zakłady, np. mleczarnie, zakłady przetwórstwa mleka, jaj, produktów pszczelich, produktów rybołówstwa, pakowania jaj, bazy rybackie na lądzie, hurtownie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 – żywność pochodzenia zwierzęcego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 – żywność pochodzenia niezwierzęcego 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04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2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74268" y="145117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 – maksymalne ilości dostaw do innych zakładów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2441039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mięso wołowe, wieprzowe, baranie, kozie, końskie lub wyprodukowane  z tego mięsa surowe wyroby  mięsne lub mięso mielone  – tona tygodniowo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mięso drobiowe lub zajęczaków lub wyprodukowane  z tego mięsa surowe wyroby  mięsne lub mięso mielone – 0,5 tony tygodniowo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mięso zwierząt łownych/ zwierząt dzikich utrzymywanych w warunkach fermowych  lub wyprodukowane z tego mięsa surowe wyroby mięsne lub mięso mielone – 0,5 tony tygodniowo (lub 26 ton rocznie, za zgodą PLW)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produkty mięsne – 1,5 tony tygodniowo 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produkty mleczne  lub na bazie siary – 0,5 tony tygodniowo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produkty   rybołówstwa – 0,5 tony tygodniowo  (lub 26 ton rocznie, za zgodą PLW)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produkty jajeczne – 0,15 tony tygodniowo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gotowe posiłki  (potrawy) – 1,5 tony tygodniowo</a:t>
            </a:r>
          </a:p>
        </p:txBody>
      </p:sp>
    </p:spTree>
    <p:extLst>
      <p:ext uri="{BB962C8B-B14F-4D97-AF65-F5344CB8AC3E}">
        <p14:creationId xmlns:p14="http://schemas.microsoft.com/office/powerpoint/2010/main" val="199919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611560" y="2924944"/>
            <a:ext cx="7944562" cy="3240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1) województwo, w którym  jest prowadzona   produkcja lub 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2) sąsiadujące z nim  powiaty lub 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3) obszar miast stanowiących siedzibę wojewody lub sejmiku województwa, położonych na obszarach województw sąsiadujących z województwem, w którym jest prowadzona produkcja </a:t>
            </a:r>
          </a:p>
          <a:p>
            <a:pPr marL="0" lv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4) terytorium całej Polski - wyłącznie podczas wystaw, festynów,  targów lub </a:t>
            </a:r>
            <a:r>
              <a:rPr lang="pl-PL" sz="2000" dirty="0" err="1">
                <a:solidFill>
                  <a:sysClr val="windowText" lastClr="000000"/>
                </a:solidFill>
              </a:rPr>
              <a:t>kiermaszy</a:t>
            </a:r>
            <a:r>
              <a:rPr lang="pl-PL" sz="2000" dirty="0">
                <a:solidFill>
                  <a:sysClr val="windowText" lastClr="000000"/>
                </a:solidFill>
              </a:rPr>
              <a:t>, organizowanych w celach promocyjnych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5858" y="1916832"/>
            <a:ext cx="791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 - obszar sprzedaży konsumentom i  dostaw do innych zakładów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3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827584" y="2268400"/>
            <a:ext cx="7728538" cy="3968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Podmiot prowadzący działalność MLO, który zamierza prowadzić sprzedaż wyprodukowanych produktów konsumentowi końcowemu podczas wystaw, festynów, targów oraz </a:t>
            </a:r>
            <a:r>
              <a:rPr lang="pl-PL" sz="1800" dirty="0" err="1">
                <a:solidFill>
                  <a:sysClr val="windowText" lastClr="000000"/>
                </a:solidFill>
              </a:rPr>
              <a:t>kiermaszy</a:t>
            </a:r>
            <a:r>
              <a:rPr lang="pl-PL" sz="1800" dirty="0">
                <a:solidFill>
                  <a:sysClr val="windowText" lastClr="000000"/>
                </a:solidFill>
              </a:rPr>
              <a:t>,  powinien poinformować o tym na piśmie powiatowego lekarza weterynarii właściwego ze względu na miejsce prowadzenia sprzedaży, </a:t>
            </a:r>
            <a:r>
              <a:rPr lang="pl-PL" sz="1800" dirty="0">
                <a:solidFill>
                  <a:srgbClr val="FF0000"/>
                </a:solidFill>
              </a:rPr>
              <a:t>co najmniej na 7 dni przed dniem rozpoczęcia tej sprzedaży</a:t>
            </a:r>
            <a:r>
              <a:rPr lang="pl-PL" sz="1800" dirty="0">
                <a:solidFill>
                  <a:sysClr val="windowText" lastClr="000000"/>
                </a:solidFill>
              </a:rPr>
              <a:t>.</a:t>
            </a:r>
          </a:p>
          <a:p>
            <a:pPr marL="0" lvl="0" indent="0">
              <a:buNone/>
              <a:defRPr/>
            </a:pPr>
            <a:endParaRPr lang="pl-PL" sz="1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Informacja ta powinna zawierać :</a:t>
            </a: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- imię i nazwisko albo nazwę podmiotu prowadzącego działalność MLO oraz adres miejsca prowadzenia tej działalności;</a:t>
            </a: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-  dane dotyczące miejsca i okresu, w którym będzie prowadzona sprzedaż konsumentowi końcowemu.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52132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 – sprzedaż podczas imprez promocyjnych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90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683568" y="2996952"/>
            <a:ext cx="7524601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§ 4 rozporządzenia w sprawie szczegółowych warunków uznania działalności marginalnej, lokalnej i ograniczonej:</a:t>
            </a:r>
          </a:p>
          <a:p>
            <a:pPr marL="0" indent="0">
              <a:buNone/>
              <a:defRPr/>
            </a:pPr>
            <a:endParaRPr lang="pl-PL" sz="20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</a:rPr>
              <a:t>- wymagania dla świeżego mięsa przeznaczonego do rozbioru lub produkcji surowych wyrobów mięsnych, mięsa mielonego, produktów mięsnych, surowego mleka, siary oraz produktów rybołówstwa przeznaczonych do obróbki, wstępnego przetwarzania lub przetwarzania w ramach działalności MLO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9168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 – wymagania dla surowców do produkcji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8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2916715"/>
            <a:ext cx="7272338" cy="25143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2400" dirty="0">
                <a:solidFill>
                  <a:sysClr val="windowText" lastClr="000000"/>
                </a:solidFill>
              </a:rPr>
              <a:t>w przypadku podmiotów prowadzących zarówno działalność MLO, jak i sprzedaż bezpośrednią do produkcji można wykorzystywać produkty pochodzenia zwierzęcego dopuszczone do sprzedaży w ramach SB, np. tusze drobiowe, jaja, mleko surowe, produkty rybołówstwa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9168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 – wymagania dla surowców do produkcji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5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59" y="2597534"/>
            <a:ext cx="8130597" cy="28335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Rejestracja: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w celu dokonania rejestracji RHD pisemny wniosek o wpis do rejestru zakładów należy złożyć, w przypadku zamiaru prowadzenia produkcji i sprzedaży:</a:t>
            </a: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produktów pochodzenia zwierzęcego lub żywności zawierającej jednocześnie środki spożywcze pochodzenia niezwierzęcego i produkty pochodzenia zwierzęcego – do właściwego </a:t>
            </a:r>
            <a:r>
              <a:rPr lang="pl-PL" dirty="0">
                <a:solidFill>
                  <a:srgbClr val="00683E"/>
                </a:solidFill>
              </a:rPr>
              <a:t>powiatowego lekarza weterynarii </a:t>
            </a:r>
            <a:r>
              <a:rPr lang="pl-PL" dirty="0">
                <a:solidFill>
                  <a:sysClr val="windowText" lastClr="000000"/>
                </a:solidFill>
              </a:rPr>
              <a:t>– </a:t>
            </a:r>
            <a:r>
              <a:rPr lang="pl-PL" dirty="0"/>
              <a:t>w terminie </a:t>
            </a:r>
            <a:r>
              <a:rPr lang="pl-PL" dirty="0">
                <a:solidFill>
                  <a:srgbClr val="FF0000"/>
                </a:solidFill>
              </a:rPr>
              <a:t>co najmniej 30 dni przed dniem rozpoczęcia planowanej działalności 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- żywności pochodzenia niezwierzęcego – do właściwego państwowego </a:t>
            </a:r>
            <a:r>
              <a:rPr lang="pl-PL" dirty="0">
                <a:solidFill>
                  <a:srgbClr val="00683E"/>
                </a:solidFill>
              </a:rPr>
              <a:t>powiatowego inspektora sanitarnego</a:t>
            </a:r>
            <a:r>
              <a:rPr lang="pl-PL" dirty="0">
                <a:solidFill>
                  <a:sysClr val="windowText" lastClr="000000"/>
                </a:solidFill>
              </a:rPr>
              <a:t> – w terminie </a:t>
            </a:r>
            <a:r>
              <a:rPr lang="pl-PL" dirty="0">
                <a:solidFill>
                  <a:srgbClr val="FF0000"/>
                </a:solidFill>
              </a:rPr>
              <a:t>co najmniej 14 dni przed dniem rozpoczęcia planowanej działalności </a:t>
            </a:r>
          </a:p>
          <a:p>
            <a:pPr marL="0" lvl="0" indent="0"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dirty="0">
                <a:solidFill>
                  <a:sysClr val="windowText" lastClr="000000"/>
                </a:solidFill>
              </a:rPr>
              <a:t>(w przypadku podmiotów zamierzających prowadzić RHD nie obowiązuje wymóg sporządzania projektu technologicznego zakładu)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71600" y="1576433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rejestracja działalności w organach IW albo PIS</a:t>
            </a:r>
          </a:p>
        </p:txBody>
      </p:sp>
    </p:spTree>
    <p:extLst>
      <p:ext uri="{BB962C8B-B14F-4D97-AF65-F5344CB8AC3E}">
        <p14:creationId xmlns:p14="http://schemas.microsoft.com/office/powerpoint/2010/main" val="1248202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7" y="2564904"/>
            <a:ext cx="8496943" cy="28661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1800" b="1" dirty="0">
                <a:solidFill>
                  <a:sysClr val="windowText" lastClr="000000"/>
                </a:solidFill>
              </a:rPr>
              <a:t>art. 21 ust. 2 ustawy o produktach pochodzenia zwierzęcego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Wniosek</a:t>
            </a:r>
            <a:r>
              <a:rPr lang="pl-PL" dirty="0"/>
              <a:t> o wpis do rejestru zakładów powinien zawierać: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imię i nazwisko, miejsce zamieszkania i adres albo nazwę, siedzibę i adres  wnioskodawcy,  </a:t>
            </a:r>
          </a:p>
          <a:p>
            <a:pPr marL="0" indent="0">
              <a:buNone/>
            </a:pPr>
            <a:r>
              <a:rPr lang="pl-PL" dirty="0"/>
              <a:t>- numer w rejestrze przedsiębiorców w KRS albo  NIP albo numer  identyfikacyjny w ewidencji gospodarstw rolnych w rozumieniu przepisów  o krajowym systemie ewidencji producentów, ewidencji gospodarstw  rolnych oraz ewidencji wniosków o przyznanie płatności – w przypadku  pomieszczeń gospodarstwa, z wyłączeniem gospodarstw rybackich, o ile wnioskodawca takie  numery posiada;</a:t>
            </a:r>
          </a:p>
          <a:p>
            <a:pPr marL="0" indent="0">
              <a:buNone/>
            </a:pPr>
            <a:r>
              <a:rPr lang="pl-PL" dirty="0"/>
              <a:t>- określenie rodzaju i zakresu działalności, która ma być prowadzona, w tym rodzaju produktów pochodzenia zwierzęcego, lub żywności, które mają być produkowane w tym zakładzie,  </a:t>
            </a:r>
          </a:p>
          <a:p>
            <a:pPr marL="0" indent="0">
              <a:buNone/>
            </a:pPr>
            <a:r>
              <a:rPr lang="pl-PL" dirty="0"/>
              <a:t>- określenie lokalizacji zakładu, w którym ma być prowadzona działalność. </a:t>
            </a:r>
          </a:p>
          <a:p>
            <a:pPr marL="0" lvl="0" indent="0"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916832"/>
            <a:ext cx="8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– rejestracja działalności w organach IW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94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683568" y="2540451"/>
            <a:ext cx="7776864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pl-PL" sz="1800" b="1" dirty="0">
                <a:solidFill>
                  <a:sysClr val="windowText" lastClr="000000"/>
                </a:solidFill>
              </a:rPr>
              <a:t>art. 21 ust. 3 ustawy o produktach pochodzenia zwierzęcego</a:t>
            </a:r>
            <a:r>
              <a:rPr lang="pl-PL" sz="1800" dirty="0">
                <a:solidFill>
                  <a:sysClr val="windowText" lastClr="000000"/>
                </a:solidFill>
                <a:latin typeface="Calibri"/>
                <a:cs typeface="+mn-cs"/>
              </a:rPr>
              <a:t>:</a:t>
            </a:r>
          </a:p>
          <a:p>
            <a:pPr marL="0" indent="0">
              <a:buNone/>
            </a:pPr>
            <a:r>
              <a:rPr lang="pl-PL" dirty="0"/>
              <a:t>Do wniosku dołącza się w przypadku:</a:t>
            </a:r>
          </a:p>
          <a:p>
            <a:pPr marL="0" indent="0">
              <a:buNone/>
            </a:pPr>
            <a:r>
              <a:rPr lang="pl-PL" dirty="0"/>
              <a:t>-  </a:t>
            </a:r>
            <a:r>
              <a:rPr lang="pl-PL" sz="1800" dirty="0">
                <a:solidFill>
                  <a:srgbClr val="FF0000"/>
                </a:solidFill>
              </a:rPr>
              <a:t>cudzoziemców:</a:t>
            </a:r>
            <a:r>
              <a:rPr lang="pl-PL" sz="1800" dirty="0"/>
              <a:t> kopię zezwolenia na pobyt rezydenta długoterminowego WE udzielonego przez inne państwo członkowskie Unii Europejskiej - w przypadku gdy wnioskodawca będący cudzoziemcem, w rozumieniu przepisów o cudzoziemcach, zamierza prowadzić działalność gospodarczą na podstawie przepisów obowiązujących w tym zakresie na terytorium Rzeczypospolitej Polskiej, albo</a:t>
            </a:r>
          </a:p>
          <a:p>
            <a:pPr marL="0" indent="0">
              <a:buNone/>
            </a:pPr>
            <a:r>
              <a:rPr lang="pl-PL" sz="1800" dirty="0"/>
              <a:t>- </a:t>
            </a:r>
            <a:r>
              <a:rPr lang="pl-PL" sz="1800" dirty="0">
                <a:solidFill>
                  <a:srgbClr val="FF0000"/>
                </a:solidFill>
              </a:rPr>
              <a:t>podmiotów utrzymujących pszczoły</a:t>
            </a:r>
            <a:r>
              <a:rPr lang="pl-PL" sz="1800" dirty="0"/>
              <a:t>: oświadczenie podmiotu potwierdzające utrzymywanie pszczół, jeżeli wniosek jest składany przez podmiot niepodlegający obowiązkowi wpisu do KRS, Centralnej Ewidencji i Informacji o Działalności Gospodarczej, uzyskania zezwolenia</a:t>
            </a:r>
            <a:r>
              <a:rPr lang="pl-PL" sz="1800" dirty="0">
                <a:solidFill>
                  <a:prstClr val="black"/>
                </a:solidFill>
              </a:rPr>
              <a:t> na pobyt rezydenta długoterminowego WE.</a:t>
            </a:r>
            <a:endParaRPr lang="pl-PL" sz="18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5859" y="1587004"/>
            <a:ext cx="791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– rejestracja działalności w organach IW</a:t>
            </a:r>
          </a:p>
        </p:txBody>
      </p:sp>
    </p:spTree>
    <p:extLst>
      <p:ext uri="{BB962C8B-B14F-4D97-AF65-F5344CB8AC3E}">
        <p14:creationId xmlns:p14="http://schemas.microsoft.com/office/powerpoint/2010/main" val="330023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683568" y="2540450"/>
            <a:ext cx="7776864" cy="26887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pl-PL" sz="1800" b="1" dirty="0">
                <a:solidFill>
                  <a:srgbClr val="FF0000"/>
                </a:solidFill>
                <a:latin typeface="Calibri"/>
                <a:cs typeface="+mn-cs"/>
              </a:rPr>
              <a:t>Przykładowy wzór wniosku </a:t>
            </a:r>
            <a:r>
              <a:rPr lang="pl-PL" sz="1800" b="1" dirty="0">
                <a:solidFill>
                  <a:sysClr val="windowText" lastClr="000000"/>
                </a:solidFill>
                <a:latin typeface="Calibri"/>
                <a:cs typeface="+mn-cs"/>
              </a:rPr>
              <a:t>o wpis podmiotu zamierzającego prowadzić </a:t>
            </a:r>
            <a:r>
              <a:rPr lang="pl-PL" sz="1800" b="1" dirty="0">
                <a:solidFill>
                  <a:srgbClr val="FF0000"/>
                </a:solidFill>
                <a:latin typeface="Calibri"/>
                <a:cs typeface="+mn-cs"/>
              </a:rPr>
              <a:t>RHD</a:t>
            </a:r>
            <a:r>
              <a:rPr lang="pl-PL" sz="1800" b="1" dirty="0">
                <a:solidFill>
                  <a:sysClr val="windowText" lastClr="000000"/>
                </a:solidFill>
                <a:latin typeface="Calibri"/>
                <a:cs typeface="+mn-cs"/>
              </a:rPr>
              <a:t> do rejestru zakładów prowadzonego przez organy IW zamieszczony jest na stronie internetowej GIW pod adresem:  </a:t>
            </a:r>
            <a:r>
              <a:rPr lang="pl-PL" altLang="pl-PL" sz="1800" b="1" kern="0" dirty="0">
                <a:solidFill>
                  <a:srgbClr val="000000"/>
                </a:solidFill>
                <a:latin typeface="Calibri"/>
                <a:cs typeface="+mn-cs"/>
                <a:hlinkClick r:id="rId4"/>
              </a:rPr>
              <a:t>https://www.wetgiw.gov.pl</a:t>
            </a:r>
            <a:r>
              <a:rPr lang="pl-PL" altLang="pl-PL" sz="1800" b="1" kern="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endParaRPr lang="pl-PL" altLang="pl-PL" sz="18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pl-PL" altLang="pl-PL" sz="1800" kern="0" dirty="0">
                <a:solidFill>
                  <a:srgbClr val="000000"/>
                </a:solidFill>
                <a:latin typeface="Calibri"/>
                <a:cs typeface="+mn-cs"/>
              </a:rPr>
              <a:t>(zakładka: Nadzór </a:t>
            </a:r>
            <a:r>
              <a:rPr lang="pl-PL" altLang="pl-PL" sz="1800" dirty="0">
                <a:solidFill>
                  <a:prstClr val="black"/>
                </a:solidFill>
                <a:latin typeface="Calibri"/>
                <a:cs typeface="+mn-cs"/>
              </a:rPr>
              <a:t>weterynaryjny/Żywność pochodzenia zwierzęcego</a:t>
            </a:r>
            <a:r>
              <a:rPr lang="pl-PL" altLang="pl-PL" sz="1800" kern="0" dirty="0">
                <a:solidFill>
                  <a:srgbClr val="000000"/>
                </a:solidFill>
                <a:latin typeface="Calibri"/>
                <a:cs typeface="+mn-cs"/>
              </a:rPr>
              <a:t>) - Informacje dodatkowe i dokumenty do pobrania: „Rolniczy handel detaliczny”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pl-PL" sz="1800" dirty="0">
              <a:solidFill>
                <a:sysClr val="windowText" lastClr="000000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5859" y="1587004"/>
            <a:ext cx="791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rejestracja działalności w organach IW</a:t>
            </a:r>
          </a:p>
        </p:txBody>
      </p:sp>
    </p:spTree>
    <p:extLst>
      <p:ext uri="{BB962C8B-B14F-4D97-AF65-F5344CB8AC3E}">
        <p14:creationId xmlns:p14="http://schemas.microsoft.com/office/powerpoint/2010/main" val="2584614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9" y="2257059"/>
            <a:ext cx="8568952" cy="2443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pl-PL" sz="1800" b="1" dirty="0">
                <a:solidFill>
                  <a:sysClr val="windowText" lastClr="000000"/>
                </a:solidFill>
              </a:rPr>
              <a:t>art. 64 ust. 2 i 3 ustawy o bezpieczeństwie żywności i żywienia</a:t>
            </a:r>
            <a:r>
              <a:rPr lang="pl-PL" sz="1800" dirty="0">
                <a:solidFill>
                  <a:sysClr val="windowText" lastClr="000000"/>
                </a:solidFill>
                <a:latin typeface="Calibri"/>
                <a:cs typeface="+mn-cs"/>
              </a:rPr>
              <a:t>: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l-PL" dirty="0">
                <a:solidFill>
                  <a:srgbClr val="FF0000"/>
                </a:solidFill>
              </a:rPr>
              <a:t>Wniosek</a:t>
            </a:r>
            <a:r>
              <a:rPr lang="pl-PL" dirty="0">
                <a:solidFill>
                  <a:prstClr val="black"/>
                </a:solidFill>
              </a:rPr>
              <a:t> o wpis do rejestru zakładów powinien zawierać: </a:t>
            </a:r>
          </a:p>
          <a:p>
            <a:pPr lvl="0">
              <a:spcBef>
                <a:spcPts val="0"/>
              </a:spcBef>
              <a:buClrTx/>
              <a:buFontTx/>
              <a:buChar char="-"/>
            </a:pPr>
            <a:r>
              <a:rPr lang="pl-PL" dirty="0">
                <a:solidFill>
                  <a:prstClr val="black"/>
                </a:solidFill>
              </a:rPr>
              <a:t>imię i nazwisko i nr PESEL, miejsce zamieszkania i adres albo nazwę, siedzibę i adres  wnioskodawcy, numer  identyfikacyjny REGON, jeżeli podmiot taki nr posiada, oraz NIP; </a:t>
            </a:r>
          </a:p>
          <a:p>
            <a:pPr lvl="0">
              <a:spcBef>
                <a:spcPts val="0"/>
              </a:spcBef>
              <a:buClrTx/>
              <a:buFontTx/>
              <a:buChar char="-"/>
            </a:pPr>
            <a:r>
              <a:rPr lang="pl-PL" dirty="0">
                <a:solidFill>
                  <a:prstClr val="black"/>
                </a:solidFill>
              </a:rPr>
              <a:t>nr w rejestrze przedsiębiorców w KRS,</a:t>
            </a:r>
            <a:r>
              <a:rPr lang="pl-PL" sz="1800" dirty="0">
                <a:solidFill>
                  <a:prstClr val="black"/>
                </a:solidFill>
              </a:rPr>
              <a:t> o ile wnioskodawca taki  nr posiada;</a:t>
            </a:r>
            <a:r>
              <a:rPr lang="pl-PL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0"/>
              </a:spcBef>
              <a:buClrTx/>
              <a:buFontTx/>
              <a:buChar char="-"/>
            </a:pPr>
            <a:r>
              <a:rPr lang="pl-PL" dirty="0">
                <a:solidFill>
                  <a:prstClr val="black"/>
                </a:solidFill>
              </a:rPr>
              <a:t>nr identyfikacyjny w ewidencji gospodarstw rolnych w rozumieniu przepisów  o krajowym systemie ewidencji producentów, ewidencji gospodarstw  rolnych oraz ewidencji wniosków o przyznanie płatności – w przypadku  podmiotów zamierzających prowadzić dostawy bezpośrednie;</a:t>
            </a:r>
          </a:p>
          <a:p>
            <a:pPr lvl="0">
              <a:spcBef>
                <a:spcPts val="0"/>
              </a:spcBef>
              <a:buClrTx/>
              <a:buFontTx/>
              <a:buChar char="-"/>
            </a:pPr>
            <a:r>
              <a:rPr lang="pl-PL" dirty="0">
                <a:solidFill>
                  <a:prstClr val="black"/>
                </a:solidFill>
              </a:rPr>
              <a:t>określenie rodzaju i zakresu działalności, która ma być prowadzona w zakładzie, w tym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l-PL" dirty="0">
                <a:solidFill>
                  <a:prstClr val="black"/>
                </a:solidFill>
              </a:rPr>
              <a:t>      rodzaju żywności, która ma być przedmiotem produkcji lub obrotu, 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pl-PL" dirty="0">
                <a:solidFill>
                  <a:prstClr val="black"/>
                </a:solidFill>
              </a:rPr>
              <a:t>-     określenie lokalizacji zakładu lub miejsca prowadzenia działalności gospodarczej.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Do wniosku dołącza się: </a:t>
            </a:r>
            <a:r>
              <a:rPr lang="pl-PL" dirty="0">
                <a:solidFill>
                  <a:srgbClr val="FF0000"/>
                </a:solidFill>
              </a:rPr>
              <a:t>w przypadku zgłoszenia urządzeń dystrybucyjnych </a:t>
            </a:r>
            <a:r>
              <a:rPr lang="pl-PL" dirty="0"/>
              <a:t>do sprzedaży żywności - wykaz tych urządzeń zawierający typ urządzenia, nazwę producenta i rok jego produkcji oraz datę uruchomienia.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5870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rejestracja działalności w organach PIS</a:t>
            </a:r>
          </a:p>
        </p:txBody>
      </p:sp>
    </p:spTree>
    <p:extLst>
      <p:ext uri="{BB962C8B-B14F-4D97-AF65-F5344CB8AC3E}">
        <p14:creationId xmlns:p14="http://schemas.microsoft.com/office/powerpoint/2010/main" val="215668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5859" y="1484784"/>
            <a:ext cx="766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Rodzaje działalności – produkcja żywności na małą skalę 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00886"/>
              </p:ext>
            </p:extLst>
          </p:nvPr>
        </p:nvGraphicFramePr>
        <p:xfrm>
          <a:off x="683566" y="2438174"/>
          <a:ext cx="7776867" cy="3868895"/>
        </p:xfrm>
        <a:graphic>
          <a:graphicData uri="http://schemas.openxmlformats.org/drawingml/2006/table">
            <a:tbl>
              <a:tblPr firstRow="1" firstCol="1" bandRow="1"/>
              <a:tblGrid>
                <a:gridCol w="375333">
                  <a:extLst>
                    <a:ext uri="{9D8B030D-6E8A-4147-A177-3AD203B41FA5}">
                      <a16:colId xmlns:a16="http://schemas.microsoft.com/office/drawing/2014/main" val="4189756621"/>
                    </a:ext>
                  </a:extLst>
                </a:gridCol>
                <a:gridCol w="1138318">
                  <a:extLst>
                    <a:ext uri="{9D8B030D-6E8A-4147-A177-3AD203B41FA5}">
                      <a16:colId xmlns:a16="http://schemas.microsoft.com/office/drawing/2014/main" val="2567219044"/>
                    </a:ext>
                  </a:extLst>
                </a:gridCol>
                <a:gridCol w="2086751">
                  <a:extLst>
                    <a:ext uri="{9D8B030D-6E8A-4147-A177-3AD203B41FA5}">
                      <a16:colId xmlns:a16="http://schemas.microsoft.com/office/drawing/2014/main" val="214385164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765265439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4131858601"/>
                    </a:ext>
                  </a:extLst>
                </a:gridCol>
              </a:tblGrid>
              <a:tr h="6091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</a:t>
                      </a:r>
                      <a:r>
                        <a:rPr lang="pl-PL" sz="12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działalności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produkowanej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Odbiorca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 nadzorujący działalność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278340"/>
                  </a:ext>
                </a:extLst>
              </a:tr>
              <a:tr h="12183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Sprzedaż bezpośrednia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surowce lub nieprzetworzone produkty pochodzenia zwierzęcego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konsument </a:t>
                      </a: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lokalne zakłady prowadzące handel detaliczny bezpośrednio zaopatrujące konsumenta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849172"/>
                  </a:ext>
                </a:extLst>
              </a:tr>
              <a:tr h="1827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Dostawy bezpośrednie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środki spożywcze pochodzenia niezwierzęcego (nieprzetworzone lub w tym w postaci kiszonej lub suszonej)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konsument 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lokalne zakłady prowadzące handel detaliczny bezpośrednio zaopatrujące konsumenta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53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048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9" y="2420887"/>
            <a:ext cx="8568952" cy="30963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pl-PL" sz="1800" b="1" dirty="0">
                <a:solidFill>
                  <a:srgbClr val="FF0000"/>
                </a:solidFill>
              </a:rPr>
              <a:t>Wzór wniosku </a:t>
            </a:r>
            <a:r>
              <a:rPr lang="pl-PL" sz="1800" b="1" dirty="0">
                <a:solidFill>
                  <a:sysClr val="windowText" lastClr="000000"/>
                </a:solidFill>
              </a:rPr>
              <a:t>o wpis do rejestru zakładów prowadzonego przez organy PIS zamieszczony jest w:  </a:t>
            </a:r>
            <a:endParaRPr lang="pl-PL" sz="1800" dirty="0">
              <a:solidFill>
                <a:sysClr val="windowText" lastClr="0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pl-P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pl-PL" sz="1800" dirty="0"/>
              <a:t>zał. 2 do rozporządzenia  Ministra Zdrowia z dnia 29 maja 2007 r. w sprawie wzorów dokumentów dotyczących rejestracji i zatwierdzania zakładów produkujących lub wprowadzających do obrotu żywność podlegających urzędowej kontroli Państwowej Inspekcji Sanitarnej (Dz. U. z 2007r. Nr 106 poz. 730, z </a:t>
            </a:r>
            <a:r>
              <a:rPr lang="pl-PL" sz="1800" dirty="0" err="1"/>
              <a:t>późn</a:t>
            </a:r>
            <a:r>
              <a:rPr lang="pl-PL" sz="1800" dirty="0"/>
              <a:t>. zm.)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5870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– rejestracja działalności w organach PIS</a:t>
            </a:r>
          </a:p>
        </p:txBody>
      </p:sp>
    </p:spTree>
    <p:extLst>
      <p:ext uri="{BB962C8B-B14F-4D97-AF65-F5344CB8AC3E}">
        <p14:creationId xmlns:p14="http://schemas.microsoft.com/office/powerpoint/2010/main" val="2658166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95537" y="2204864"/>
            <a:ext cx="8496944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1000"/>
              </a:spcBef>
              <a:buSzPct val="100000"/>
              <a:buNone/>
              <a:defRPr/>
            </a:pPr>
            <a:r>
              <a:rPr lang="pl-PL" b="1" dirty="0"/>
              <a:t>Najważniejsze przepisy:</a:t>
            </a:r>
          </a:p>
          <a:p>
            <a:pPr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pl-PL" dirty="0"/>
              <a:t>rozporządzenie (WE) </a:t>
            </a:r>
            <a:r>
              <a:rPr lang="pl-PL" dirty="0">
                <a:solidFill>
                  <a:srgbClr val="FF0000"/>
                </a:solidFill>
              </a:rPr>
              <a:t>nr 178/2002 </a:t>
            </a:r>
            <a:r>
              <a:rPr lang="pl-PL" dirty="0"/>
              <a:t>PE i R ustanawiające ogólne zasady i wymagania prawa  żywnościowego, powołujące Europejski Urząd ds. Bezpieczeństwa Żywności oraz  ustanawiające procedury w zakresie bezpieczeństwa żywności </a:t>
            </a:r>
          </a:p>
          <a:p>
            <a:pPr>
              <a:spcBef>
                <a:spcPts val="0"/>
              </a:spcBef>
              <a:buSzPct val="100000"/>
              <a:buFontTx/>
              <a:buChar char="-"/>
              <a:defRPr/>
            </a:pPr>
            <a:endParaRPr lang="pl-PL" dirty="0"/>
          </a:p>
          <a:p>
            <a:pPr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pl-PL" dirty="0"/>
              <a:t>rozporządzenie (WE) </a:t>
            </a:r>
            <a:r>
              <a:rPr lang="pl-PL" dirty="0">
                <a:solidFill>
                  <a:srgbClr val="FF0000"/>
                </a:solidFill>
              </a:rPr>
              <a:t>nr 852/2004 </a:t>
            </a:r>
            <a:r>
              <a:rPr lang="pl-PL" dirty="0"/>
              <a:t>PE i R w sprawie higieny środków spożywczych </a:t>
            </a:r>
          </a:p>
          <a:p>
            <a:pPr>
              <a:spcBef>
                <a:spcPts val="0"/>
              </a:spcBef>
              <a:buSzPct val="100000"/>
              <a:buFontTx/>
              <a:buChar char="-"/>
              <a:defRPr/>
            </a:pPr>
            <a:endParaRPr lang="pl-PL" dirty="0"/>
          </a:p>
          <a:p>
            <a:pPr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pl-PL" dirty="0">
                <a:ea typeface="Times New Roman" panose="02020603050405020304" pitchFamily="18" charset="0"/>
              </a:rPr>
              <a:t>rozporządzenie (WE) Komisji </a:t>
            </a: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nr 2073/2005 </a:t>
            </a:r>
            <a:r>
              <a:rPr lang="pl-PL" dirty="0">
                <a:ea typeface="Times New Roman" panose="02020603050405020304" pitchFamily="18" charset="0"/>
              </a:rPr>
              <a:t>z dnia 15 listopada 2005 r. w sprawie kryteriów mikrobiologicznych dotyczących środków spożywczych </a:t>
            </a:r>
            <a:endParaRPr lang="pl-PL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pl-PL" dirty="0">
                <a:solidFill>
                  <a:schemeClr val="bg1"/>
                </a:solidFill>
                <a:cs typeface="Times New Roman" pitchFamily="18"/>
              </a:rPr>
              <a:t>     </a:t>
            </a:r>
          </a:p>
          <a:p>
            <a:pPr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pl-PL" dirty="0">
                <a:ea typeface="Calibri" panose="020F0502020204030204" pitchFamily="34" charset="0"/>
              </a:rPr>
              <a:t>rozporządzenie wykonawcze Komisji (UE) </a:t>
            </a:r>
            <a:r>
              <a:rPr lang="pl-PL" dirty="0">
                <a:solidFill>
                  <a:srgbClr val="FF0000"/>
                </a:solidFill>
                <a:ea typeface="Calibri" panose="020F0502020204030204" pitchFamily="34" charset="0"/>
              </a:rPr>
              <a:t>nr 931/2011 </a:t>
            </a:r>
            <a:r>
              <a:rPr lang="pl-PL" dirty="0">
                <a:ea typeface="Calibri" panose="020F0502020204030204" pitchFamily="34" charset="0"/>
              </a:rPr>
              <a:t>z dnia 19 września 2011 r. w sprawie wymogów dotyczących możliwości śledzenia ustanowionych rozporządzeniem (WE) nr 178/2002 Parlamentu Europejskiego i Rady w odniesieniu do żywności pochodzenia zwierzęcego</a:t>
            </a:r>
          </a:p>
          <a:p>
            <a:pPr>
              <a:spcBef>
                <a:spcPts val="0"/>
              </a:spcBef>
              <a:buSzPct val="100000"/>
              <a:buFontTx/>
              <a:buChar char="-"/>
              <a:defRPr/>
            </a:pPr>
            <a:endParaRPr lang="pl-PL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pl-PL" dirty="0">
                <a:ea typeface="Calibri" panose="020F0502020204030204" pitchFamily="34" charset="0"/>
              </a:rPr>
              <a:t> </a:t>
            </a:r>
            <a:endParaRPr lang="pl-PL" sz="1800" dirty="0">
              <a:solidFill>
                <a:schemeClr val="bg1"/>
              </a:solidFill>
              <a:cs typeface="Times New Roman" pitchFamily="1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35831" y="160849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– wymogi  unijne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95536" y="2800230"/>
            <a:ext cx="8160586" cy="32210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altLang="pl-PL" sz="1800" dirty="0">
                <a:solidFill>
                  <a:srgbClr val="FF0000"/>
                </a:solidFill>
              </a:rPr>
              <a:t>odpowiedzialność </a:t>
            </a:r>
            <a:r>
              <a:rPr lang="pl-PL" altLang="pl-PL" sz="1800" dirty="0"/>
              <a:t>za bezpieczeństwo żywności ponosi podmiot prowadzący przedsiębiorstwo spożywcze,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l-PL" altLang="pl-PL" sz="1800" dirty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altLang="pl-PL" sz="1800" dirty="0">
                <a:solidFill>
                  <a:srgbClr val="FF0000"/>
                </a:solidFill>
              </a:rPr>
              <a:t>żaden niebezpieczny środek spożywczy nie może być wprowadzany na rynek,</a:t>
            </a: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endParaRPr lang="pl-PL" altLang="pl-PL" sz="1800" dirty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sz="1800" dirty="0"/>
              <a:t>podmiot powinien zapewnić </a:t>
            </a:r>
            <a:r>
              <a:rPr lang="pl-PL" sz="1800" dirty="0">
                <a:solidFill>
                  <a:srgbClr val="FF0000"/>
                </a:solidFill>
              </a:rPr>
              <a:t>zgodność żywności z wymogami </a:t>
            </a:r>
            <a:r>
              <a:rPr lang="pl-PL" sz="1800" dirty="0"/>
              <a:t>prawa żywnościowego i kontrolować przestrzeganie tych wymogów,</a:t>
            </a: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l-PL" sz="1800" dirty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zasada identyfikowalności/śledzenia żywności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(wymóg utworzenia systemu identyfikacji, poprzez prowadzenie dokumentacji i etykietowanie żywności) </a:t>
            </a:r>
            <a:endParaRPr 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03384" y="1665812"/>
            <a:ext cx="775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zasady ogólne dla przedsiębiorstw z rozporządzenia (WE) nr 178/2002</a:t>
            </a:r>
          </a:p>
        </p:txBody>
      </p:sp>
    </p:spTree>
    <p:extLst>
      <p:ext uri="{BB962C8B-B14F-4D97-AF65-F5344CB8AC3E}">
        <p14:creationId xmlns:p14="http://schemas.microsoft.com/office/powerpoint/2010/main" val="474254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8" y="2492897"/>
            <a:ext cx="8496944" cy="39604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odpowiedzialność</a:t>
            </a:r>
            <a:r>
              <a:rPr lang="pl-PL" altLang="pl-PL" sz="2000" dirty="0"/>
              <a:t> za bezpieczeństwo żywności ponosi podmiot prowadzący przedsiębiorstwo spożywcze;</a:t>
            </a: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endParaRPr lang="pl-PL" altLang="pl-PL" sz="2000" dirty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altLang="pl-PL" sz="2000" dirty="0">
                <a:solidFill>
                  <a:srgbClr val="FF0000"/>
                </a:solidFill>
              </a:rPr>
              <a:t>zapewnienie bezpieczeństwa żywności w ramach całego łańcucha produkcji żywności </a:t>
            </a:r>
            <a:r>
              <a:rPr lang="pl-PL" altLang="pl-PL" sz="2000" dirty="0"/>
              <a:t>(w tym utrzymanie łańcucha chłodniczego);</a:t>
            </a: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endParaRPr lang="pl-PL" altLang="pl-PL" sz="2000" dirty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altLang="pl-PL" sz="2000" dirty="0"/>
              <a:t>wdrożenie procedur </a:t>
            </a:r>
            <a:r>
              <a:rPr lang="pl-PL" altLang="pl-PL" sz="2000" dirty="0">
                <a:solidFill>
                  <a:srgbClr val="FF0000"/>
                </a:solidFill>
              </a:rPr>
              <a:t>systemu HACCP </a:t>
            </a:r>
            <a:r>
              <a:rPr lang="pl-PL" altLang="pl-PL" sz="2000" dirty="0"/>
              <a:t>oraz prowadzenie i udostępnianie właściwym organom dokumentacji; </a:t>
            </a: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endParaRPr lang="pl-PL" altLang="pl-PL" sz="2000" dirty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altLang="pl-PL" sz="2000" dirty="0"/>
              <a:t>korzystanie z krajowych lub unijnych wytycznych dobrej</a:t>
            </a: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r>
              <a:rPr lang="pl-PL" altLang="pl-PL" sz="2000" dirty="0"/>
              <a:t>     praktyki higieny (nieobowiązkowe ale zalecane);</a:t>
            </a: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pl-PL" altLang="pl-PL" sz="2000" dirty="0"/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r>
              <a:rPr lang="pl-PL" altLang="pl-PL" sz="2000" dirty="0"/>
              <a:t>zapewnienie zgodności żywności z </a:t>
            </a:r>
            <a:r>
              <a:rPr lang="pl-PL" altLang="pl-PL" sz="2000" dirty="0">
                <a:solidFill>
                  <a:srgbClr val="FF0000"/>
                </a:solidFill>
              </a:rPr>
              <a:t>kryteriami mikrobiologicznymi</a:t>
            </a:r>
            <a:r>
              <a:rPr lang="pl-PL" altLang="pl-PL" sz="2000" dirty="0"/>
              <a:t> oraz </a:t>
            </a:r>
            <a:r>
              <a:rPr lang="pl-PL" altLang="pl-PL" sz="2000" dirty="0">
                <a:solidFill>
                  <a:srgbClr val="FF0000"/>
                </a:solidFill>
              </a:rPr>
              <a:t>wymogami kontroli temperatury  </a:t>
            </a:r>
          </a:p>
          <a:p>
            <a:pPr>
              <a:lnSpc>
                <a:spcPct val="80000"/>
              </a:lnSpc>
              <a:defRPr/>
            </a:pPr>
            <a:endParaRPr lang="pl-PL" altLang="pl-PL" sz="2000" dirty="0">
              <a:solidFill>
                <a:srgbClr val="FFFFF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5859" y="1541558"/>
            <a:ext cx="801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zasady ogólne dla przedsiębiorstw z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6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95536" y="2282176"/>
            <a:ext cx="8568952" cy="25409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b="1" kern="0" dirty="0">
                <a:solidFill>
                  <a:srgbClr val="000000"/>
                </a:solidFill>
              </a:rPr>
              <a:t>motyw 15 i 16 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kern="0" dirty="0">
                <a:solidFill>
                  <a:srgbClr val="000000"/>
                </a:solidFill>
              </a:rPr>
              <a:t>(15) Wymogi HACCP powinny uwzględniać zasady zawarte w Kodeksie Żywnościowym. Powinny zapewniać odpowiednią elastyczność, aby mogły być stosowane w każdej sytuacji, w tym w małych przedsiębiorstwach. W szczególności niezbędne jest uwzględnienie, </a:t>
            </a:r>
            <a:r>
              <a:rPr lang="pl-PL" altLang="pl-PL" b="1" kern="0" dirty="0"/>
              <a:t>że w niektórych przedsiębiorstwach sektora spożywczego nie jest możliwe zidentyfikowanie krytycznych punktów kontroli oraz, że, w niektórych przypadkach, dobra praktyka higieny może zastąpić monitorowanie krytycznych punktów kontroli</a:t>
            </a:r>
            <a:r>
              <a:rPr lang="pl-PL" altLang="pl-PL" kern="0" dirty="0">
                <a:solidFill>
                  <a:srgbClr val="FF0000"/>
                </a:solidFill>
              </a:rPr>
              <a:t>. </a:t>
            </a:r>
            <a:r>
              <a:rPr lang="pl-PL" altLang="pl-PL" kern="0" dirty="0">
                <a:solidFill>
                  <a:srgbClr val="000000"/>
                </a:solidFill>
              </a:rPr>
              <a:t>Podobnie, wymóg ustanowienia „krytycznych limitów” nie oznacza, że niezbędne jest ustalenie liczbowego limitu w każdym przypadku. Ponadto, </a:t>
            </a:r>
            <a:r>
              <a:rPr lang="pl-PL" altLang="pl-PL" b="1" kern="0" dirty="0"/>
              <a:t>wymóg zachowywania dokumentów musi być elastyczny,</a:t>
            </a:r>
            <a:r>
              <a:rPr lang="pl-PL" altLang="pl-PL" kern="0" dirty="0">
                <a:solidFill>
                  <a:srgbClr val="000000"/>
                </a:solidFill>
              </a:rPr>
              <a:t> aby nie powodował nadmiernego obciążenia bardzo małych przedsiębiorstw.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kern="0" dirty="0">
                <a:solidFill>
                  <a:srgbClr val="000000"/>
                </a:solidFill>
              </a:rPr>
              <a:t>(16) Elastyczność jest również właściwa w celu zapewnienia dalszego korzystania z </a:t>
            </a:r>
            <a:r>
              <a:rPr lang="pl-PL" altLang="pl-PL" b="1" kern="0" dirty="0"/>
              <a:t>tradycyjnych metod na każdym z etapów produkcji, przetwarzania lub dystrybucji żywności oraz w odniesieniu  do wymagań  strukturalnych  dla zakładów</a:t>
            </a:r>
            <a:r>
              <a:rPr lang="pl-PL" altLang="pl-PL" kern="0" dirty="0">
                <a:solidFill>
                  <a:srgbClr val="000000"/>
                </a:solidFill>
              </a:rPr>
              <a:t>.  Elastyczność jest szczególnie istotna dla </a:t>
            </a:r>
            <a:r>
              <a:rPr lang="pl-PL" altLang="pl-PL" b="1" kern="0" dirty="0"/>
              <a:t>regionów o szczególnych ograniczeniach geograficznych</a:t>
            </a:r>
            <a:r>
              <a:rPr lang="pl-PL" altLang="pl-PL" b="1" kern="0" dirty="0">
                <a:solidFill>
                  <a:srgbClr val="000000"/>
                </a:solidFill>
              </a:rPr>
              <a:t>, </a:t>
            </a:r>
            <a:r>
              <a:rPr lang="pl-PL" altLang="pl-PL" kern="0" dirty="0">
                <a:solidFill>
                  <a:srgbClr val="000000"/>
                </a:solidFill>
              </a:rPr>
              <a:t>w tym regionów peryferyjnych określonych w art. 299 ust. 2 Traktatu. Jednakże elastyczność nie powinna zagrażać celom higieny żywności. (…)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5636" y="1451179"/>
            <a:ext cx="784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w  rozporządzeniu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41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13557" y="1498507"/>
            <a:ext cx="784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w  rozporządzeniu (WE) nr 852/2004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2597534"/>
            <a:ext cx="828092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„podmioty prowadzące przedsiębiorstwa spożywcze …podejmują </a:t>
            </a:r>
            <a:r>
              <a:rPr lang="pl-PL" altLang="pl-PL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odpowiednie działania, według potrzeb</a:t>
            </a: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pl-PL" altLang="pl-PL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każdym przypadku, gdy jest to niezbędne</a:t>
            </a: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celu zapobieżenia zanieczyszczeniu”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„przechowują dokumentację … przez właściwy okres, </a:t>
            </a:r>
            <a:r>
              <a:rPr lang="pl-PL" altLang="pl-PL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proporcjonalny do charakteru i rozmiaru przedsiębiorstwa</a:t>
            </a: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„musi być dostępna </a:t>
            </a:r>
            <a:r>
              <a:rPr lang="pl-PL" altLang="pl-PL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odpowiednia liczba </a:t>
            </a: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umywalek…”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pl-PL" altLang="pl-PL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miarę potrzeby </a:t>
            </a: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stworzyć takie warunki, aby stanowiska do mycia żywności były oddzielone od umywalek”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„powierzchnie ścian muszą być …..łatwe do czyszczenia, </a:t>
            </a:r>
            <a:r>
              <a:rPr lang="pl-PL" altLang="pl-PL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tam gdzie jest to konieczne,</a:t>
            </a: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dezynfekcji”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„środki spożywcze musza być tak umieszczone, aby unikać </a:t>
            </a:r>
            <a:r>
              <a:rPr lang="pl-PL" altLang="pl-PL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tyle, na ile jest to rozsądnie praktykowane,</a:t>
            </a: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ryzyka zanieczyszczenia. </a:t>
            </a:r>
            <a:r>
              <a:rPr lang="pl-PL" alt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altLang="pl-PL" sz="2000" kern="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816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275203" y="2535499"/>
            <a:ext cx="8280919" cy="40292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r>
              <a:rPr lang="pl-PL" altLang="pl-PL" sz="1800" b="1" dirty="0"/>
              <a:t>Procedury na podstawie zasad HACCP i dobre praktyki higieniczne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l-PL" altLang="pl-PL" sz="1800" b="1" dirty="0"/>
              <a:t> </a:t>
            </a:r>
            <a:r>
              <a:rPr lang="pl-PL" altLang="pl-PL" sz="1800" dirty="0"/>
              <a:t>W </a:t>
            </a:r>
            <a:r>
              <a:rPr lang="pl-PL" sz="1800" dirty="0">
                <a:ea typeface="Times New Roman" panose="02020603050405020304" pitchFamily="18" charset="0"/>
              </a:rPr>
              <a:t>zakładzie powinna zostać opracowana, wykonywana oraz utrzymywana stała procedura lub procedury na podstawie zasad HACCP, 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z uwzględnieniem zasady elastyczności.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l-PL" sz="18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l-PL" sz="1800" dirty="0">
                <a:ea typeface="Times New Roman" panose="02020603050405020304" pitchFamily="18" charset="0"/>
              </a:rPr>
              <a:t>W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pl-PL" sz="1800" dirty="0">
                <a:ea typeface="Times New Roman" panose="02020603050405020304" pitchFamily="18" charset="0"/>
              </a:rPr>
              <a:t>niektórych zakładach, po przeprowadzeniu analizy istniejących zagrożeń, biologicznych, chemicznych i fizycznych, nie jest możliwe zidentyfikowanie krytycznych punktów kontroli, w związku z tym w takich przypadkach </a:t>
            </a: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dobre praktyki higieniczne mogą zastąpić monitorowanie krytycznych punktów kontroli.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l-PL" sz="18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l-PL" sz="1800" dirty="0">
                <a:solidFill>
                  <a:srgbClr val="FF0000"/>
                </a:solidFill>
                <a:ea typeface="Times New Roman" panose="02020603050405020304" pitchFamily="18" charset="0"/>
              </a:rPr>
              <a:t>Wymóg dotyczący opracowania i zachowania dokumentów jest elastyczny w przepisach </a:t>
            </a:r>
            <a:r>
              <a:rPr lang="pl-PL" sz="1800" dirty="0">
                <a:ea typeface="Times New Roman" panose="02020603050405020304" pitchFamily="18" charset="0"/>
              </a:rPr>
              <a:t>– ilość i zakres dokumentów powinny być dostosowane do rodzaju i wielkości przedsiębiorstwa, tak aby powodować nadmiernych obciążeń dla małych przedsiębiorstw.  </a:t>
            </a:r>
            <a:endParaRPr lang="pl-PL" sz="18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l-PL" sz="2000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l-PL" altLang="pl-PL" sz="2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5859" y="1541558"/>
            <a:ext cx="801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zasady ogólne dla przedsiębiorstw z rozporządzenia (WE) nr 852/2004 – art. 5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5496" y="2535499"/>
            <a:ext cx="8856983" cy="4029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None/>
            </a:pPr>
            <a:r>
              <a:rPr lang="pl-PL" b="1" dirty="0">
                <a:ea typeface="Times New Roman" panose="02020603050405020304" pitchFamily="18" charset="0"/>
              </a:rPr>
              <a:t>Dobre praktyki higieniczne </a:t>
            </a:r>
            <a:r>
              <a:rPr lang="pl-PL" dirty="0">
                <a:ea typeface="Times New Roman" panose="02020603050405020304" pitchFamily="18" charset="0"/>
              </a:rPr>
              <a:t>są to działania, które muszą zostać podjęte oraz warunki higieniczne, które muszą zostać spełnione na wszystkich etapach produkcji i obrotu żywnością, tak aby zapewnić bezpieczeństwo żywności. Powinny zawierać informacje na temat zagrożeń, które mogą powstawać w produkcji oraz o działaniach mających na celu ich kontrolę. </a:t>
            </a:r>
          </a:p>
          <a:p>
            <a:pPr indent="0" algn="just"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Każdy podmiot odpowiedzialny za dany zakład jest zobowiązany do opracowania własnego programu, który uwzględni strukturę organizacyjną  i specyfikę działalności danego zakładu. </a:t>
            </a:r>
          </a:p>
          <a:p>
            <a:pPr indent="0" algn="just"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pl-PL" dirty="0">
                <a:ea typeface="Times New Roman" panose="02020603050405020304" pitchFamily="18" charset="0"/>
              </a:rPr>
              <a:t>Stosowane w zakładzie metody pracy oraz zalecenia dotyczące higieny powinny być </a:t>
            </a: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opisane za pomocą odpowiednich procedur lub instrukcji, </a:t>
            </a:r>
            <a:r>
              <a:rPr lang="pl-PL" dirty="0">
                <a:ea typeface="Times New Roman" panose="02020603050405020304" pitchFamily="18" charset="0"/>
              </a:rPr>
              <a:t>dotyczących np. procedury mycia i dezynfekcji, usuwania odpadów, zabezpieczenia przed szkodnikami, czy kontroli temperatur przechowywania żywności.   </a:t>
            </a:r>
            <a:endParaRPr lang="pl-PL" dirty="0"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l-PL" b="1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l-PL" alt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5859" y="1541558"/>
            <a:ext cx="801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zasady ogólne dla przedsiębiorstw z rozporządzenia (WE) nr 852/2004 – art. 5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66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60" y="2852936"/>
            <a:ext cx="7842564" cy="33123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Rozdz. I   - ogólne wymagania dla pomieszczeń;</a:t>
            </a:r>
          </a:p>
          <a:p>
            <a:pPr marL="0" lvl="0" indent="0">
              <a:buNone/>
              <a:defRPr/>
            </a:pPr>
            <a:endParaRPr lang="pl-PL" sz="1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Rozdz. II -  szczególne wymagania dla pomieszczeń, w których </a:t>
            </a: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                 przygotowuje się, poddaje obróbce lub przetwarza żywność;</a:t>
            </a:r>
          </a:p>
          <a:p>
            <a:pPr marL="0" lvl="0" indent="0">
              <a:buNone/>
              <a:defRPr/>
            </a:pPr>
            <a:endParaRPr lang="pl-PL" sz="1800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Rozdz. III - wymagania dla pomieszczeń  mieszkalnych, </a:t>
            </a: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            	 ruchomych punktów sprzedaży, straganów, automatów</a:t>
            </a:r>
          </a:p>
          <a:p>
            <a:pPr marL="0" lvl="0" indent="0"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</a:rPr>
              <a:t>                 ulicznych;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1560" y="160625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55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1401879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2433513"/>
            <a:ext cx="8160586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altLang="pl-PL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Rozdz. I   Ogólne wymagania dla pomieszczeń żywnościowych  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pl-PL" altLang="pl-PL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altLang="pl-PL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wymogi: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Pomieszczenia żywnościowe muszą być utrzymywane w czystości i zachowane w dobrym stanie i kondycji technicznej.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Pomieszczenia żywnościowe muszą posiadać odpowiednie naturalne i/lub sztuczne oświetlenie.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 być dostępna odpowiednia liczba umywalek, właściwie usytuowanych i przeznaczonych do mycia rąk. 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Muszą istnieć odpowiednie i wystarczające systemy naturalnej lub mechanicznej wentylacji. 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 być dostępna odpowiednia ilość ubikacji spłukiwanych wodą, podłączonych do sprawnego systemu kanalizacyjnego.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miarę potrzeby, muszą być zapewnione odpowiednie warunki do przebierania się przez personel.</a:t>
            </a:r>
          </a:p>
        </p:txBody>
      </p:sp>
    </p:spTree>
    <p:extLst>
      <p:ext uri="{BB962C8B-B14F-4D97-AF65-F5344CB8AC3E}">
        <p14:creationId xmlns:p14="http://schemas.microsoft.com/office/powerpoint/2010/main" val="321603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46148" y="129569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Rodzaje działalności – produkcja żywności na małą skalę 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56721"/>
              </p:ext>
            </p:extLst>
          </p:nvPr>
        </p:nvGraphicFramePr>
        <p:xfrm>
          <a:off x="858116" y="2348880"/>
          <a:ext cx="7272809" cy="3843962"/>
        </p:xfrm>
        <a:graphic>
          <a:graphicData uri="http://schemas.openxmlformats.org/drawingml/2006/table">
            <a:tbl>
              <a:tblPr firstRow="1" firstCol="1" bandRow="1"/>
              <a:tblGrid>
                <a:gridCol w="432049">
                  <a:extLst>
                    <a:ext uri="{9D8B030D-6E8A-4147-A177-3AD203B41FA5}">
                      <a16:colId xmlns:a16="http://schemas.microsoft.com/office/drawing/2014/main" val="2666924465"/>
                    </a:ext>
                  </a:extLst>
                </a:gridCol>
                <a:gridCol w="1193603">
                  <a:extLst>
                    <a:ext uri="{9D8B030D-6E8A-4147-A177-3AD203B41FA5}">
                      <a16:colId xmlns:a16="http://schemas.microsoft.com/office/drawing/2014/main" val="1719951741"/>
                    </a:ext>
                  </a:extLst>
                </a:gridCol>
                <a:gridCol w="1810326">
                  <a:extLst>
                    <a:ext uri="{9D8B030D-6E8A-4147-A177-3AD203B41FA5}">
                      <a16:colId xmlns:a16="http://schemas.microsoft.com/office/drawing/2014/main" val="653043324"/>
                    </a:ext>
                  </a:extLst>
                </a:gridCol>
                <a:gridCol w="2226198">
                  <a:extLst>
                    <a:ext uri="{9D8B030D-6E8A-4147-A177-3AD203B41FA5}">
                      <a16:colId xmlns:a16="http://schemas.microsoft.com/office/drawing/2014/main" val="4075867927"/>
                    </a:ext>
                  </a:extLst>
                </a:gridCol>
                <a:gridCol w="1610633">
                  <a:extLst>
                    <a:ext uri="{9D8B030D-6E8A-4147-A177-3AD203B41FA5}">
                      <a16:colId xmlns:a16="http://schemas.microsoft.com/office/drawing/2014/main" val="3150321066"/>
                    </a:ext>
                  </a:extLst>
                </a:gridCol>
              </a:tblGrid>
              <a:tr h="9157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działalności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produkowanej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Odbiorca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 nadzorujący działalność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93376"/>
                  </a:ext>
                </a:extLst>
              </a:tr>
              <a:tr h="2012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Rolniczy handel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detaliczny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żywność pozyskana w całości lub części z własnej uprawy, hodowli lub chowu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konsument lub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lokalne zakłady prowadzące handel detaliczny bezpośrednio zaopatrujące konsumenta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 – żywność pochodzenia zwierzęcego i złożona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 – żywność pochodzenia niezwierzęcego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76335"/>
                  </a:ext>
                </a:extLst>
              </a:tr>
              <a:tr h="9157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 detaliczny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każdego rodzaju żywność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konsument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44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975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79258" y="141026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</a:p>
        </p:txBody>
      </p:sp>
      <p:sp>
        <p:nvSpPr>
          <p:cNvPr id="2" name="Prostokąt 1"/>
          <p:cNvSpPr/>
          <p:nvPr/>
        </p:nvSpPr>
        <p:spPr>
          <a:xfrm>
            <a:off x="323529" y="2348880"/>
            <a:ext cx="8496944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altLang="pl-PL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Rozdz. II  Szczególne wymagania dla pomieszczeń, w których przygotowuje się, poddaje obróbce lub przetwarza żywność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wymogi: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powierzchnie podłóg muszą być utrzymane w dobrym stanie i muszą być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łatwe do czyszczenia, oraz w miarę potrzeby, do dezynfekcji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powierzchnie ścian muszą być utrzymane w dobrym stanie i muszą być łatwe do czyszczenia, oraz tam gdzie jest to konieczne, do dezynfekcji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okna i inne otwory muszą być skonstruowane w sposób uniemożliwiający gromadzenie się zanieczyszczeń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powierzchnie (wraz z powierzchniami wyposażenia) w obszarach, w których pracuje się z żywnością, a w szczególności te pozostające w kontakcie z żywnością muszą być w dobrym stanie i muszą być łatwe do czyszczenia, w miarę potrzeby, do dezynfekcji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miarę potrzeby, muszą być stosowane odpowiednie urządzenia do czyszczenia oraz dezynfekcji narzędzi roboczych oraz wyposażenia</a:t>
            </a:r>
          </a:p>
        </p:txBody>
      </p:sp>
    </p:spTree>
    <p:extLst>
      <p:ext uri="{BB962C8B-B14F-4D97-AF65-F5344CB8AC3E}">
        <p14:creationId xmlns:p14="http://schemas.microsoft.com/office/powerpoint/2010/main" val="2707516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251520" y="2308880"/>
            <a:ext cx="8712968" cy="23370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kern="0" dirty="0">
                <a:solidFill>
                  <a:srgbClr val="000000"/>
                </a:solidFill>
              </a:rPr>
              <a:t>Rozdział III 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b="1" kern="0" dirty="0">
                <a:solidFill>
                  <a:srgbClr val="000000"/>
                </a:solidFill>
              </a:rPr>
              <a:t>Wymagania dotyczące ruchomych i/lub tymczasowych pomieszczeń (jak duże namioty, stragany, ruchome punkty sprzedaży), pomieszczeń używanych głównie jako prywatne domy mieszkalne, ale gdzie regularnie przygotowuje się żywność w celu wprowadzania do obrotu, i automatów ulicznych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endParaRPr lang="pl-PL" altLang="pl-PL" sz="1400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b="1" kern="0" dirty="0">
                <a:solidFill>
                  <a:srgbClr val="000000"/>
                </a:solidFill>
              </a:rPr>
              <a:t>przykładowe wymogi: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kern="0" dirty="0">
                <a:solidFill>
                  <a:srgbClr val="000000"/>
                </a:solidFill>
              </a:rPr>
              <a:t>- pomieszczenia i automaty uliczne, na tyle, na ile jest to rozsądnie praktykowane, będą tak usytuowane, zaprojektowane i skonstruowane oraz </a:t>
            </a:r>
            <a:r>
              <a:rPr lang="pl-PL" altLang="pl-PL" sz="1400" kern="0" dirty="0">
                <a:solidFill>
                  <a:srgbClr val="FF0000"/>
                </a:solidFill>
              </a:rPr>
              <a:t>utrzymywane w czystości i dobrym stanie i kondycji technicznej</a:t>
            </a:r>
            <a:r>
              <a:rPr lang="pl-PL" altLang="pl-PL" sz="1400" kern="0" dirty="0">
                <a:solidFill>
                  <a:srgbClr val="000000"/>
                </a:solidFill>
              </a:rPr>
              <a:t>, aby uniknąć ryzyka zanieczyszczenia, w szczególności przez zwierzęta i szkodniki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kern="0" dirty="0">
                <a:solidFill>
                  <a:srgbClr val="000000"/>
                </a:solidFill>
              </a:rPr>
              <a:t>-  należy zapewnić odpowiednią ilość </a:t>
            </a:r>
            <a:r>
              <a:rPr lang="pl-PL" altLang="pl-PL" sz="1400" kern="0" dirty="0">
                <a:solidFill>
                  <a:srgbClr val="FF0000"/>
                </a:solidFill>
              </a:rPr>
              <a:t>gorącej i/lub zimnej wody pitnej</a:t>
            </a:r>
            <a:endParaRPr lang="pl-PL" altLang="pl-PL" sz="1400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kern="0" dirty="0">
                <a:solidFill>
                  <a:srgbClr val="000000"/>
                </a:solidFill>
              </a:rPr>
              <a:t>- należy zapewnić odpowiednie warunki i/lub udogodnienia dla higienicznego składowania i usuwania niebezpiecznych i/lub niejadalnych substancji i </a:t>
            </a:r>
            <a:r>
              <a:rPr lang="pl-PL" altLang="pl-PL" sz="1400" kern="0" dirty="0">
                <a:solidFill>
                  <a:srgbClr val="FF0000"/>
                </a:solidFill>
              </a:rPr>
              <a:t>odpadów</a:t>
            </a:r>
            <a:r>
              <a:rPr lang="pl-PL" altLang="pl-PL" sz="1400" kern="0" dirty="0">
                <a:solidFill>
                  <a:srgbClr val="000000"/>
                </a:solidFill>
              </a:rPr>
              <a:t> (zarówno płynnych, jak i stałych)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kern="0" dirty="0">
                <a:solidFill>
                  <a:srgbClr val="000000"/>
                </a:solidFill>
              </a:rPr>
              <a:t>- należy zapewnić odpowiednie udogodnienia i/lub warunki dla utrzymywania i </a:t>
            </a:r>
            <a:r>
              <a:rPr lang="pl-PL" altLang="pl-PL" sz="1400" kern="0" dirty="0">
                <a:solidFill>
                  <a:srgbClr val="FF0000"/>
                </a:solidFill>
              </a:rPr>
              <a:t>monitorowania właściwych warunków termicznych żywności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400" kern="0" dirty="0">
                <a:solidFill>
                  <a:srgbClr val="000000"/>
                </a:solidFill>
              </a:rPr>
              <a:t>- środki spożywcze muszą być tak umieszczone, aby </a:t>
            </a:r>
            <a:r>
              <a:rPr lang="pl-PL" altLang="pl-PL" sz="1400" kern="0" dirty="0">
                <a:solidFill>
                  <a:srgbClr val="FF0000"/>
                </a:solidFill>
              </a:rPr>
              <a:t>unikać, na tyle, na ile jest to rozsądnie praktykowane, ryzyka zanieczyszczenia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142013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w </a:t>
            </a:r>
            <a:r>
              <a:rPr lang="pl-PL" sz="2400" b="1" dirty="0" err="1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zał. II rozporządzenia (WE) nr 852/2004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48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60" y="2480986"/>
            <a:ext cx="8010262" cy="2950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IV   - środki transportu;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V   - wymagania dla sprzętu;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</a:t>
            </a:r>
            <a:r>
              <a:rPr lang="pl-PL" altLang="pl-PL" sz="2000" kern="0" dirty="0" err="1">
                <a:solidFill>
                  <a:srgbClr val="000000"/>
                </a:solidFill>
              </a:rPr>
              <a:t>Va</a:t>
            </a:r>
            <a:r>
              <a:rPr lang="pl-PL" altLang="pl-PL" sz="2000" kern="0" dirty="0">
                <a:solidFill>
                  <a:srgbClr val="000000"/>
                </a:solidFill>
              </a:rPr>
              <a:t> - redystrybucja żywności 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VI   - odpady żywnościowe;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VII  -  zaopatrzenie w wodę;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VIII  - higiena osobista;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IX   - przepisy w odniesieniu do żywności;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X    - przepisy w odniesieniu do opakowań;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XI   -  obróbka cieplna;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</a:t>
            </a:r>
            <a:r>
              <a:rPr lang="pl-PL" altLang="pl-PL" sz="2000" kern="0" dirty="0" err="1">
                <a:solidFill>
                  <a:srgbClr val="000000"/>
                </a:solidFill>
              </a:rPr>
              <a:t>XIa</a:t>
            </a:r>
            <a:r>
              <a:rPr lang="pl-PL" altLang="pl-PL" sz="2000" kern="0" dirty="0">
                <a:solidFill>
                  <a:srgbClr val="000000"/>
                </a:solidFill>
              </a:rPr>
              <a:t>  -  kultura bezpieczeństwa żywności;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kern="0" dirty="0">
                <a:solidFill>
                  <a:srgbClr val="000000"/>
                </a:solidFill>
              </a:rPr>
              <a:t>Rozdz. XII   - szkolenia personelu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68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95536" y="2480986"/>
            <a:ext cx="8568952" cy="40443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b="1" kern="0" dirty="0">
                <a:solidFill>
                  <a:srgbClr val="000000"/>
                </a:solidFill>
              </a:rPr>
              <a:t>Rozdz. IV - środki transportu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endParaRPr lang="pl-PL" altLang="pl-PL" sz="1400" b="1" kern="0" dirty="0">
              <a:solidFill>
                <a:srgbClr val="000000"/>
              </a:solidFill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1400" b="1" kern="0" dirty="0">
                <a:solidFill>
                  <a:srgbClr val="000000"/>
                </a:solidFill>
              </a:rPr>
              <a:t>przykładowe wymogi </a:t>
            </a:r>
          </a:p>
          <a:p>
            <a:pPr marL="0" indent="0">
              <a:buNone/>
            </a:pPr>
            <a:r>
              <a:rPr lang="pl-PL" sz="1400" dirty="0"/>
              <a:t>- transportery i/lub kontenery używane do przewozu środków spożywczych muszą być </a:t>
            </a:r>
            <a:r>
              <a:rPr lang="pl-PL" sz="1400" dirty="0">
                <a:solidFill>
                  <a:srgbClr val="FF0000"/>
                </a:solidFill>
              </a:rPr>
              <a:t>utrzymywane w czystości i w dobrym stanie i kondycji technicznej </a:t>
            </a:r>
            <a:r>
              <a:rPr lang="pl-PL" sz="1400" dirty="0"/>
              <a:t>i muszą, w miarę potrzeby, być tak zaprojektowane i skonstruowane, by umożliwić właściwe czyszczenie i/lub dezynfekcję</a:t>
            </a:r>
          </a:p>
          <a:p>
            <a:pPr marL="0" indent="0">
              <a:buNone/>
            </a:pPr>
            <a:r>
              <a:rPr lang="pl-PL" sz="1400" dirty="0"/>
              <a:t>- pojemniki w pojazdach i/lub kontenerach </a:t>
            </a:r>
            <a:r>
              <a:rPr lang="pl-PL" sz="1400" dirty="0">
                <a:solidFill>
                  <a:srgbClr val="FF0000"/>
                </a:solidFill>
              </a:rPr>
              <a:t>nie mogą być używane do transportowania niczego poza środkami spożywczymi, jeśli mogłoby to prowadzić do zanieczyszczenia</a:t>
            </a:r>
          </a:p>
          <a:p>
            <a:pPr marL="0" indent="0">
              <a:buNone/>
            </a:pPr>
            <a:r>
              <a:rPr lang="pl-PL" sz="1400" dirty="0"/>
              <a:t>- w przypadku gdy transportery i/lub kontenery są wykorzystywane do przewożenia czegokolwiek poza środkami spożywczymi lub do przewożenia różnych środków spożywczych jednocześnie, musi być </a:t>
            </a:r>
            <a:r>
              <a:rPr lang="pl-PL" sz="1400" dirty="0">
                <a:solidFill>
                  <a:srgbClr val="FF0000"/>
                </a:solidFill>
              </a:rPr>
              <a:t>zapewnione skuteczne rozdzielenie produktów</a:t>
            </a:r>
          </a:p>
          <a:p>
            <a:pPr marL="0" indent="0">
              <a:buNone/>
            </a:pPr>
            <a:r>
              <a:rPr lang="pl-PL" sz="1400" dirty="0"/>
              <a:t>- w przypadku gdy transportery i/lub kontenery zostały użyte do przewożenia czegokolwiek innego poza środkami spożywczymi lub do przewożenia różnych środków spożywczych, konieczne jest </a:t>
            </a:r>
            <a:r>
              <a:rPr lang="pl-PL" sz="1400" dirty="0">
                <a:solidFill>
                  <a:srgbClr val="FF0000"/>
                </a:solidFill>
              </a:rPr>
              <a:t>skuteczne czyszczenie między przewożeniem ładunków</a:t>
            </a:r>
            <a:r>
              <a:rPr lang="pl-PL" sz="1400" dirty="0"/>
              <a:t>, aby uniknąć ryzyka zanieczyszczenia.</a:t>
            </a:r>
          </a:p>
          <a:p>
            <a:pPr marL="0" indent="0">
              <a:buNone/>
            </a:pPr>
            <a:r>
              <a:rPr lang="pl-PL" sz="1400" dirty="0"/>
              <a:t>- w miarę potrzeby, transportery i/lub kontenery wykorzystywane do przewożenia środków spożywczych </a:t>
            </a:r>
            <a:r>
              <a:rPr lang="pl-PL" sz="1400" dirty="0">
                <a:solidFill>
                  <a:srgbClr val="FF0000"/>
                </a:solidFill>
              </a:rPr>
              <a:t>muszą być przystosowane do utrzymania ich we właściwych temperaturach </a:t>
            </a:r>
            <a:r>
              <a:rPr lang="pl-PL" sz="1400" dirty="0"/>
              <a:t>i umożliwić kontrolowanie tych temperatur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09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60" y="2480986"/>
            <a:ext cx="8010262" cy="2950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b="1" kern="0" dirty="0">
                <a:solidFill>
                  <a:srgbClr val="000000"/>
                </a:solidFill>
              </a:rPr>
              <a:t>Rozdz. V- wymagania dla sprzętu</a:t>
            </a:r>
            <a:r>
              <a:rPr lang="pl-PL" altLang="pl-PL" sz="2000" kern="0" dirty="0">
                <a:solidFill>
                  <a:srgbClr val="000000"/>
                </a:solidFill>
              </a:rPr>
              <a:t>;</a:t>
            </a:r>
          </a:p>
          <a:p>
            <a:pPr marL="0" lv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endParaRPr lang="pl-PL" altLang="pl-PL" sz="1400" b="1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0" lv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pl-PL" altLang="pl-PL" sz="1400" b="1" kern="0" dirty="0">
                <a:solidFill>
                  <a:srgbClr val="000000"/>
                </a:solidFill>
              </a:rPr>
              <a:t>przykładowe wymogi </a:t>
            </a:r>
          </a:p>
          <a:p>
            <a:pPr marL="0" indent="0">
              <a:buNone/>
            </a:pPr>
            <a:r>
              <a:rPr lang="pl-PL" sz="1400" dirty="0"/>
              <a:t>Przedmioty, instalacje</a:t>
            </a:r>
            <a:r>
              <a:rPr lang="pl-PL" sz="1400" b="1" dirty="0"/>
              <a:t> </a:t>
            </a:r>
            <a:r>
              <a:rPr lang="pl-PL" sz="1400" dirty="0"/>
              <a:t>i sprzęt pozostające w kontakcie z żywnością muszą być:</a:t>
            </a:r>
          </a:p>
          <a:p>
            <a:pPr marL="0" indent="0">
              <a:buNone/>
            </a:pPr>
            <a:r>
              <a:rPr lang="pl-PL" sz="1400" dirty="0"/>
              <a:t>- </a:t>
            </a:r>
            <a:r>
              <a:rPr lang="pl-PL" sz="1400" dirty="0">
                <a:solidFill>
                  <a:srgbClr val="FF0000"/>
                </a:solidFill>
              </a:rPr>
              <a:t>skutecznie czyszczone oraz, w miarę potrzeby, dezynfekowane</a:t>
            </a:r>
            <a:r>
              <a:rPr lang="pl-PL" sz="1400" dirty="0"/>
              <a:t>; ( z odpowiednią częstotliwością zapewniającą zapobieganie ryzyku zanieczyszczenia),</a:t>
            </a:r>
          </a:p>
          <a:p>
            <a:pPr marL="0" indent="0">
              <a:buNone/>
            </a:pPr>
            <a:r>
              <a:rPr lang="pl-PL" sz="1400" dirty="0"/>
              <a:t>- skonstruowane w taki sposób oraz z takich materiałów aby zminimalizować jakiekolwiek ryzyko zanieczyszczenia oraz </a:t>
            </a:r>
            <a:r>
              <a:rPr lang="pl-PL" sz="1400" dirty="0">
                <a:solidFill>
                  <a:srgbClr val="FF0000"/>
                </a:solidFill>
              </a:rPr>
              <a:t>utrzymywane w porządku, dobrym stanie i kondycji technicznej</a:t>
            </a:r>
            <a:r>
              <a:rPr lang="pl-PL" sz="1400" dirty="0"/>
              <a:t>,</a:t>
            </a:r>
          </a:p>
          <a:p>
            <a:pPr marL="0" indent="0">
              <a:buNone/>
            </a:pPr>
            <a:r>
              <a:rPr lang="pl-PL" sz="1400" dirty="0"/>
              <a:t>-  </a:t>
            </a:r>
            <a:r>
              <a:rPr lang="pl-PL" sz="1400" dirty="0">
                <a:solidFill>
                  <a:srgbClr val="FF0000"/>
                </a:solidFill>
              </a:rPr>
              <a:t>skonstruowane z odpowiednich materiałów </a:t>
            </a:r>
            <a:r>
              <a:rPr lang="pl-PL" sz="1400" dirty="0"/>
              <a:t>i w taki sposób oraz utrzymywane w tak dobrym  stanie i kondycji technicznej, aby było możliwe ich  właściwe  czyszczenie i w miarę potrzeby dezynfekcja (zasada ta nie dotyczy jednorazowych  kontenerów i opakowań zbiorczych),</a:t>
            </a:r>
          </a:p>
          <a:p>
            <a:pPr marL="0" indent="0">
              <a:buNone/>
            </a:pPr>
            <a:r>
              <a:rPr lang="pl-PL" sz="1400" dirty="0"/>
              <a:t>- </a:t>
            </a:r>
            <a:r>
              <a:rPr lang="pl-PL" sz="1400" dirty="0">
                <a:solidFill>
                  <a:srgbClr val="FF0000"/>
                </a:solidFill>
              </a:rPr>
              <a:t>instalowane w sposób pozwalający na odpowiednie czyszczenie sprzętu i otaczającego obszaru.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W miarę potrzeby sprzęt używany do produkcji musi być wyposażony </a:t>
            </a:r>
            <a:r>
              <a:rPr lang="pl-PL" sz="1400" dirty="0">
                <a:solidFill>
                  <a:srgbClr val="FF0000"/>
                </a:solidFill>
              </a:rPr>
              <a:t>we właściwe urządzenia kontrolne</a:t>
            </a:r>
            <a:r>
              <a:rPr lang="pl-PL" sz="1400" dirty="0"/>
              <a:t> w celu zagwarantowania produkcji bezpiecznej żywności. Wszelkie substancje chemiczne wykorzystywane w celu zapobiegania korozji sprzętu i kontenerów muszą być używane zgodnie z dobrą praktyką.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20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179512" y="2480986"/>
            <a:ext cx="8712968" cy="3972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ts val="0"/>
              </a:spcBef>
              <a:buClrTx/>
              <a:buNone/>
            </a:pPr>
            <a:r>
              <a:rPr lang="pl-PL" altLang="pl-PL" sz="2000" b="1" kern="0" dirty="0">
                <a:solidFill>
                  <a:srgbClr val="000000"/>
                </a:solidFill>
              </a:rPr>
              <a:t>Rozdz. VI - odpady żywnościowe</a:t>
            </a:r>
            <a:endParaRPr lang="pl-PL" sz="2000" dirty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endParaRPr lang="pl-PL" altLang="pl-PL" b="1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pl-PL" altLang="pl-PL" b="1" kern="0" dirty="0">
                <a:solidFill>
                  <a:srgbClr val="000000"/>
                </a:solidFill>
              </a:rPr>
              <a:t>przykładowe wymogi </a:t>
            </a:r>
          </a:p>
          <a:p>
            <a:pPr lvl="0" eaLnBrk="0" fontAlgn="base" hangingPunct="0">
              <a:spcBef>
                <a:spcPts val="0"/>
              </a:spcBef>
              <a:buClrTx/>
              <a:buNone/>
            </a:pPr>
            <a:endParaRPr lang="pl-PL" sz="1400" dirty="0"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ts val="0"/>
              </a:spcBef>
              <a:buClrTx/>
              <a:buNone/>
            </a:pPr>
            <a:r>
              <a:rPr lang="pl-PL" sz="1400" dirty="0">
                <a:ea typeface="Times New Roman" panose="02020603050405020304" pitchFamily="18" charset="0"/>
              </a:rPr>
              <a:t>Odpady żywnościowe, uboczne produkty pochodzenia zwierzęcego i inne odpady muszą być w szczególności:</a:t>
            </a:r>
          </a:p>
          <a:p>
            <a:pPr lvl="0" eaLnBrk="0" fontAlgn="base" hangingPunct="0">
              <a:spcBef>
                <a:spcPts val="0"/>
              </a:spcBef>
              <a:buClrTx/>
              <a:buNone/>
            </a:pPr>
            <a:endParaRPr lang="pl-PL" sz="1400" dirty="0">
              <a:ea typeface="Calibri" panose="020F0502020204030204" pitchFamily="34" charset="0"/>
            </a:endParaRPr>
          </a:p>
          <a:p>
            <a:pPr marL="107315" indent="0" algn="just">
              <a:spcBef>
                <a:spcPts val="0"/>
              </a:spcBef>
              <a:buNone/>
            </a:pPr>
            <a:r>
              <a:rPr lang="pl-P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- jak najszybciej usuwane </a:t>
            </a:r>
            <a:r>
              <a:rPr lang="pl-PL" sz="1400" dirty="0">
                <a:ea typeface="Times New Roman" panose="02020603050405020304" pitchFamily="18" charset="0"/>
              </a:rPr>
              <a:t>z pomieszczeń, gdzie znajduje się żywność, aby zapobiec ich gromadzeniu,</a:t>
            </a:r>
          </a:p>
          <a:p>
            <a:pPr marL="393065" indent="-285750" algn="just">
              <a:spcBef>
                <a:spcPts val="0"/>
              </a:spcBef>
              <a:buFontTx/>
              <a:buChar char="-"/>
            </a:pPr>
            <a:endParaRPr lang="pl-PL" sz="1400" dirty="0">
              <a:ea typeface="Times New Roman" panose="02020603050405020304" pitchFamily="18" charset="0"/>
            </a:endParaRPr>
          </a:p>
          <a:p>
            <a:pPr marL="107315" indent="0" algn="just">
              <a:spcBef>
                <a:spcPts val="0"/>
              </a:spcBef>
              <a:buNone/>
            </a:pPr>
            <a:r>
              <a:rPr lang="pl-PL" sz="1400" dirty="0">
                <a:ea typeface="Times New Roman" panose="02020603050405020304" pitchFamily="18" charset="0"/>
              </a:rPr>
              <a:t>- </a:t>
            </a:r>
            <a:r>
              <a:rPr lang="pl-P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składowane w zamykanych (szczelnych) pojemnikach</a:t>
            </a:r>
            <a:r>
              <a:rPr lang="pl-PL" sz="1400" dirty="0">
                <a:ea typeface="Times New Roman" panose="02020603050405020304" pitchFamily="18" charset="0"/>
              </a:rPr>
              <a:t>, chyba że podmiot odpowiedzialny za zakład może udowodnić właściwemu organowi, że inne typy używanych pojemników lub systemy usuwania są właściwe; (pojemniki muszą być odpowiednio skonstruowane, utrzymywane w dobrym stanie oraz łatwe do czyszczenia i, w miarę potrzeby,  dezynfekcji;  zaleca się również ich odpowiednie oznakowanie).</a:t>
            </a:r>
          </a:p>
          <a:p>
            <a:pPr marL="107315" indent="0" algn="just">
              <a:spcBef>
                <a:spcPts val="0"/>
              </a:spcBef>
              <a:buNone/>
            </a:pPr>
            <a:endParaRPr lang="pl-PL" sz="1400" dirty="0">
              <a:ea typeface="Times New Roman" panose="02020603050405020304" pitchFamily="18" charset="0"/>
            </a:endParaRPr>
          </a:p>
          <a:p>
            <a:pPr marL="107315" indent="0" algn="just">
              <a:spcBef>
                <a:spcPts val="0"/>
              </a:spcBef>
              <a:buNone/>
            </a:pPr>
            <a:r>
              <a:rPr lang="pl-PL" sz="1400" dirty="0">
                <a:ea typeface="Times New Roman" panose="02020603050405020304" pitchFamily="18" charset="0"/>
              </a:rPr>
              <a:t>Wszystkie odpady muszą być </a:t>
            </a:r>
            <a:r>
              <a:rPr lang="pl-PL" sz="1400" dirty="0">
                <a:solidFill>
                  <a:srgbClr val="FF0000"/>
                </a:solidFill>
                <a:ea typeface="Times New Roman" panose="02020603050405020304" pitchFamily="18" charset="0"/>
              </a:rPr>
              <a:t>usuwane w sposób higieniczny i przyjazny dla środowiska</a:t>
            </a:r>
            <a:r>
              <a:rPr lang="pl-PL" sz="1400" dirty="0">
                <a:ea typeface="Times New Roman" panose="02020603050405020304" pitchFamily="18" charset="0"/>
              </a:rPr>
              <a:t>, zgodnie z właściwymi przepisami prawa, i nie mogą stanowić bezpośredniego lub pośredniego źródła zanieczyszczenia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9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0" y="2337187"/>
            <a:ext cx="8892480" cy="41161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None/>
            </a:pPr>
            <a:r>
              <a:rPr lang="pl-PL" altLang="pl-PL" sz="1800" b="1" kern="0" dirty="0">
                <a:solidFill>
                  <a:srgbClr val="000000"/>
                </a:solidFill>
              </a:rPr>
              <a:t>Rozdz. VII -  zaopatrzenie w wodę</a:t>
            </a:r>
          </a:p>
          <a:p>
            <a:pPr marL="0" lv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pl-PL" altLang="pl-PL" sz="1800" b="1" kern="0" dirty="0">
                <a:solidFill>
                  <a:srgbClr val="000000"/>
                </a:solidFill>
                <a:latin typeface="Calibri"/>
                <a:cs typeface="+mn-cs"/>
              </a:rPr>
              <a:t>       przykładowe wymogi </a:t>
            </a:r>
            <a:endParaRPr lang="pl-PL" sz="1800" kern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pl-PL" dirty="0"/>
              <a:t>- należy zapewnić </a:t>
            </a:r>
            <a:r>
              <a:rPr lang="pl-PL" dirty="0">
                <a:solidFill>
                  <a:srgbClr val="FF0000"/>
                </a:solidFill>
              </a:rPr>
              <a:t>odpowiednie zaopatrzenie w wodę pitną</a:t>
            </a:r>
            <a:r>
              <a:rPr lang="pl-PL" dirty="0"/>
              <a:t>, która powinna być używana w każdym przypadku gdy jest to niezbędne w celu zapewnienia, że środki spożywcze nie są zanieczyszczone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pl-PL" dirty="0">
                <a:ea typeface="Times New Roman" panose="02020603050405020304" pitchFamily="18" charset="0"/>
              </a:rPr>
              <a:t>- w </a:t>
            </a:r>
            <a:r>
              <a:rPr lang="pl-PL" dirty="0"/>
              <a:t>przypadku gdy używana jest </a:t>
            </a:r>
            <a:r>
              <a:rPr lang="pl-PL" dirty="0">
                <a:solidFill>
                  <a:srgbClr val="FF0000"/>
                </a:solidFill>
              </a:rPr>
              <a:t>woda niezdatna do picia</a:t>
            </a:r>
            <a:r>
              <a:rPr lang="pl-PL" dirty="0"/>
              <a:t>, na przykład do celów przeciwpożarowych, pozyskiwania pary, chłodzenia i innych podobnych celów, musi być prowadzona w oddzielnych systemach, łatwo rozpoznawalnych i nie mających połączeń ani jakichkolwiek możliwości powrotu do systemów wody pitnej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pl-PL" dirty="0">
                <a:ea typeface="Times New Roman" panose="02020603050405020304" pitchFamily="18" charset="0"/>
              </a:rPr>
              <a:t>- </a:t>
            </a:r>
            <a:r>
              <a:rPr lang="pl-PL" dirty="0">
                <a:solidFill>
                  <a:srgbClr val="FF0000"/>
                </a:solidFill>
              </a:rPr>
              <a:t>lód pozostający w kontakcie z żywnością lub który mógłby zanieczyścić żywność musi być wytworzony z wody pitnej,</a:t>
            </a:r>
            <a:r>
              <a:rPr lang="pl-PL" dirty="0"/>
              <a:t> lub, jeżeli ma być używany do chłodzenia całych produktów rybołówstwa, z czystej wody; musi on być wytwarzany, używany i przechowywany w warunkach, które zabezpieczają go przed wszelkimi zanieczyszczeniami</a:t>
            </a:r>
            <a:endParaRPr lang="pl-PL" dirty="0">
              <a:ea typeface="Calibri" panose="020F050202020403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pl-PL" dirty="0">
                <a:ea typeface="Times New Roman" panose="02020603050405020304" pitchFamily="18" charset="0"/>
              </a:rPr>
              <a:t>- </a:t>
            </a: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para wodna </a:t>
            </a:r>
            <a:r>
              <a:rPr lang="pl-PL" dirty="0">
                <a:ea typeface="Times New Roman" panose="02020603050405020304" pitchFamily="18" charset="0"/>
              </a:rPr>
              <a:t>używana bezpośrednio w styczności z żywnością nie może zawierać jakichkolwiek substancji stwarzających ryzyko dla zdrowia człowieka lub mogących zanieczyścić produkowaną w zakładzie żywność.</a:t>
            </a:r>
            <a:endParaRPr lang="pl-PL" dirty="0">
              <a:ea typeface="Calibri" panose="020F0502020204030204" pitchFamily="34" charset="0"/>
            </a:endParaRPr>
          </a:p>
          <a:p>
            <a:pPr lvl="0" eaLnBrk="0" fontAlgn="base" hangingPunct="0">
              <a:spcBef>
                <a:spcPts val="0"/>
              </a:spcBef>
              <a:buClrTx/>
              <a:buNone/>
            </a:pPr>
            <a:endParaRPr lang="pl-PL" altLang="pl-PL" sz="1400" kern="0" dirty="0">
              <a:solidFill>
                <a:srgbClr val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31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251520" y="2480986"/>
            <a:ext cx="8304602" cy="40443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b="1" kern="0" dirty="0">
                <a:solidFill>
                  <a:srgbClr val="000000"/>
                </a:solidFill>
              </a:rPr>
              <a:t>Rozdz. VIII  - higiena osobista;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1800" b="1" kern="0" dirty="0">
                <a:solidFill>
                  <a:srgbClr val="000000"/>
                </a:solidFill>
                <a:latin typeface="Calibri"/>
                <a:cs typeface="+mn-cs"/>
              </a:rPr>
              <a:t>przykładowe wymogi 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ea typeface="Times New Roman" panose="02020603050405020304" pitchFamily="18" charset="0"/>
              </a:rPr>
              <a:t>- każda osoba pracująca w styczności z żywnością powinna utrzymywać </a:t>
            </a: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wysoki stopień higieny osobistej</a:t>
            </a:r>
            <a:r>
              <a:rPr lang="pl-PL" dirty="0">
                <a:ea typeface="Times New Roman" panose="02020603050405020304" pitchFamily="18" charset="0"/>
              </a:rPr>
              <a:t> i nosić odpowiednie, </a:t>
            </a: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czyste i, gdzie stosowne, ochronne okrycie wierzchnie</a:t>
            </a:r>
            <a:endParaRPr lang="pl-PL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ea typeface="Times New Roman" panose="02020603050405020304" pitchFamily="18" charset="0"/>
              </a:rPr>
              <a:t>- </a:t>
            </a: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osoba chora lub będąca nosicielem choroby</a:t>
            </a:r>
            <a:r>
              <a:rPr lang="pl-PL" dirty="0">
                <a:ea typeface="Times New Roman" panose="02020603050405020304" pitchFamily="18" charset="0"/>
              </a:rPr>
              <a:t>, która może być przenoszona przez żywność, lub u której stwierdzono obecność zainfekowanych ran, zakażeń skóry, owrzodzeń lub biegunkę nie może uzyskać pozwolenia na pracę z żywnością ani na wejście do obszaru, w którym pracuje się z żywnością w jakimkolwiek charakterze, jeśli występuje prawdopodobieństwo bezpośredniego lub pośredniego zanieczyszczenia. </a:t>
            </a:r>
            <a:endParaRPr lang="pl-PL" dirty="0">
              <a:ea typeface="Calibri" panose="020F0502020204030204" pitchFamily="34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ea typeface="Times New Roman" panose="02020603050405020304" pitchFamily="18" charset="0"/>
              </a:rPr>
              <a:t>- każda osoba zatrudniona w przedsiębiorstwie spożywczym, która prawdopodobnie będzie miała kontakt z żywnością musi niezwłocznie </a:t>
            </a:r>
            <a:r>
              <a:rPr lang="pl-PL" dirty="0">
                <a:solidFill>
                  <a:srgbClr val="FF0000"/>
                </a:solidFill>
                <a:ea typeface="Times New Roman" panose="02020603050405020304" pitchFamily="18" charset="0"/>
              </a:rPr>
              <a:t>zgłosić odpowiedzialnej osobie  chorobę lub jej symptomy, a jeżeli to możliwe, również ich powody. </a:t>
            </a:r>
            <a:endParaRPr lang="pl-PL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30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251520" y="2480986"/>
            <a:ext cx="8784976" cy="41883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b="1" kern="0" dirty="0">
                <a:solidFill>
                  <a:srgbClr val="000000"/>
                </a:solidFill>
              </a:rPr>
              <a:t>Rozdz. IX  - przepisy w odniesieniu do żywności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1800" b="1" kern="0" dirty="0">
                <a:solidFill>
                  <a:srgbClr val="000000"/>
                </a:solidFill>
                <a:latin typeface="Calibri"/>
                <a:cs typeface="+mn-cs"/>
              </a:rPr>
              <a:t>przykładowe wymogi 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endParaRPr lang="pl-PL" altLang="pl-PL" sz="1800" b="1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FontTx/>
              <a:buChar char="-"/>
            </a:pPr>
            <a:r>
              <a:rPr lang="pl-PL" sz="1400" dirty="0">
                <a:solidFill>
                  <a:srgbClr val="FF0000"/>
                </a:solidFill>
              </a:rPr>
              <a:t>żaden z surowców lub składników, inny niż żywe zwierzęta, albo jakikolwiek inny materiał używany w przetwarzaniu produktów, nie będzie zaakceptowany </a:t>
            </a:r>
            <a:r>
              <a:rPr lang="pl-PL" sz="1400" dirty="0"/>
              <a:t>przez  podmioty prowadzące przedsiębiorstwa spożywcze, jeśli wiadomo, że jest, lub można by oczekiwać, że może być zanieczyszczony pasożytami, patogennymi mikroorganizmami lub toksyczny, zepsuty lub niewiadomego pochodzenia w takim zakresie, że nawet po normalnym sortowaniu i/lub procedurach przygotowawczych lub przetwórczych, zastosowanych zgodnie z zasadami higieny przez  podmioty prowadzące przedsiębiorstwa spożywcze, produkt końcowy nie będzie się nadawać do spożycia przez ludzi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FontTx/>
              <a:buChar char="-"/>
            </a:pPr>
            <a:r>
              <a:rPr lang="pl-PL" sz="1400" dirty="0"/>
              <a:t>na wszystkich etapach produkcji, przetwarzania i dystrybucji, </a:t>
            </a:r>
            <a:r>
              <a:rPr lang="pl-PL" sz="1400" dirty="0">
                <a:solidFill>
                  <a:srgbClr val="FF0000"/>
                </a:solidFill>
              </a:rPr>
              <a:t>żywność musi być chroniona przed zanieczyszczeniem</a:t>
            </a:r>
            <a:r>
              <a:rPr lang="pl-PL" sz="1400" dirty="0"/>
              <a:t>, które może spowodować, iż stanie się niezdatna do spożycia przez ludzi, szkodliwa dla zdrowia lub zanieczyszczona w taki sposób, że byłoby nierozsądnie oczekiwać, iż zostanie w tym stanie skonsumowana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FontTx/>
              <a:buChar char="-"/>
            </a:pPr>
            <a:r>
              <a:rPr lang="pl-PL" sz="1400" dirty="0"/>
              <a:t>muszą istnieć odpowiednie procedury, aby zapewnić </a:t>
            </a:r>
            <a:r>
              <a:rPr lang="pl-PL" sz="1400" dirty="0">
                <a:solidFill>
                  <a:srgbClr val="FF0000"/>
                </a:solidFill>
              </a:rPr>
              <a:t>kontrole obecności szkodników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FontTx/>
              <a:buChar char="-"/>
            </a:pPr>
            <a:r>
              <a:rPr lang="pl-PL" sz="1400" dirty="0"/>
              <a:t>jeśli środki spożywcze mają być przechowywane bądź podawane w niskich temperaturach muszą być </a:t>
            </a:r>
            <a:r>
              <a:rPr lang="pl-PL" sz="1400" dirty="0">
                <a:solidFill>
                  <a:srgbClr val="FF0000"/>
                </a:solidFill>
              </a:rPr>
              <a:t>schłodzone tak szybko, jak to możliwe,  </a:t>
            </a:r>
            <a:r>
              <a:rPr lang="pl-PL" sz="1400" dirty="0"/>
              <a:t> 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FontTx/>
              <a:buChar char="-"/>
            </a:pPr>
            <a:r>
              <a:rPr lang="pl-PL" sz="1400" dirty="0"/>
              <a:t>rozmrażanie środków spożywczych odbywa się w taki sposób, aby </a:t>
            </a:r>
            <a:r>
              <a:rPr lang="pl-PL" sz="1400" dirty="0">
                <a:solidFill>
                  <a:srgbClr val="FF0000"/>
                </a:solidFill>
              </a:rPr>
              <a:t>zminimalizować ryzyko powstania patogennych drobnoustrojów lub tworzenia się toksyn w żywności </a:t>
            </a:r>
            <a:r>
              <a:rPr lang="pl-PL" sz="1400" dirty="0"/>
              <a:t>(…)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FontTx/>
              <a:buChar char="-"/>
            </a:pPr>
            <a:endParaRPr lang="pl-PL" sz="14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96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545860" y="2480986"/>
            <a:ext cx="8010262" cy="3972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r>
              <a:rPr lang="pl-PL" altLang="pl-PL" sz="2000" b="1" kern="0" dirty="0">
                <a:solidFill>
                  <a:srgbClr val="000000"/>
                </a:solidFill>
              </a:rPr>
              <a:t>Rozdz. X  - przepisy w odniesieniu do opakowań</a:t>
            </a:r>
          </a:p>
          <a:p>
            <a:pPr marL="0" lv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endParaRPr lang="pl-PL" altLang="pl-PL" sz="1800" b="1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0" lvl="0" indent="0" eaLnBrk="0" fontAlgn="base" hangingPunct="0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pl-PL" altLang="pl-PL" sz="1800" b="1" kern="0" dirty="0">
                <a:solidFill>
                  <a:srgbClr val="000000"/>
                </a:solidFill>
                <a:latin typeface="Calibri"/>
                <a:cs typeface="+mn-cs"/>
              </a:rPr>
              <a:t>przykładowe wymogi </a:t>
            </a:r>
            <a:endParaRPr lang="pl-PL" altLang="pl-PL" sz="2000" b="1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l-PL" dirty="0"/>
              <a:t>- materiał używany do produkcji opakowań jednostkowych i zbiorczych nie może być źródłem zanieczyszczenia i musi być składowany w taki sposób, aby nie był narażony na ryzyko zanieczyszczenia.</a:t>
            </a:r>
          </a:p>
          <a:p>
            <a:pPr marL="0" indent="0">
              <a:buNone/>
            </a:pPr>
            <a:r>
              <a:rPr lang="pl-PL" dirty="0"/>
              <a:t>- prace związane zarówno z opakowaniami jednostkowymi jak i zbiorczymi muszą być prowadzone w taki sposób, aby nie powodować zanieczyszczenia produktów, szczególnie w przypadku puszek i szklanych słojów musi być zapewniona integralność konstrukcji pojemników oraz ich czystość</a:t>
            </a:r>
          </a:p>
          <a:p>
            <a:pPr marL="0" indent="0">
              <a:buNone/>
            </a:pPr>
            <a:r>
              <a:rPr lang="pl-PL" dirty="0"/>
              <a:t>- materiały ponownego użytku wykorzystywane do produkcji opakowań jednostkowych i zbiorczych dla produktów spożywczych muszą być łatwe do czyszczenia oraz, w miarę potrzeby, do dezynfekcji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Tx/>
              <a:buNone/>
            </a:pPr>
            <a:endParaRPr lang="pl-PL" altLang="pl-PL" sz="2000" b="1" kern="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88586" y="1506190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określone w zał. II rozporządzenia (WE) nr 852/2004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5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6688" y="145117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Rodzaje działalności – produkcja żywności na małą skalę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52372"/>
              </p:ext>
            </p:extLst>
          </p:nvPr>
        </p:nvGraphicFramePr>
        <p:xfrm>
          <a:off x="323528" y="2400139"/>
          <a:ext cx="8496943" cy="4104677"/>
        </p:xfrm>
        <a:graphic>
          <a:graphicData uri="http://schemas.openxmlformats.org/drawingml/2006/table">
            <a:tbl>
              <a:tblPr firstRow="1" firstCol="1" bandRow="1"/>
              <a:tblGrid>
                <a:gridCol w="410085">
                  <a:extLst>
                    <a:ext uri="{9D8B030D-6E8A-4147-A177-3AD203B41FA5}">
                      <a16:colId xmlns:a16="http://schemas.microsoft.com/office/drawing/2014/main" val="2821925770"/>
                    </a:ext>
                  </a:extLst>
                </a:gridCol>
                <a:gridCol w="1482792">
                  <a:extLst>
                    <a:ext uri="{9D8B030D-6E8A-4147-A177-3AD203B41FA5}">
                      <a16:colId xmlns:a16="http://schemas.microsoft.com/office/drawing/2014/main" val="3184495396"/>
                    </a:ext>
                  </a:extLst>
                </a:gridCol>
                <a:gridCol w="1791638">
                  <a:extLst>
                    <a:ext uri="{9D8B030D-6E8A-4147-A177-3AD203B41FA5}">
                      <a16:colId xmlns:a16="http://schemas.microsoft.com/office/drawing/2014/main" val="4116925209"/>
                    </a:ext>
                  </a:extLst>
                </a:gridCol>
                <a:gridCol w="3012229">
                  <a:extLst>
                    <a:ext uri="{9D8B030D-6E8A-4147-A177-3AD203B41FA5}">
                      <a16:colId xmlns:a16="http://schemas.microsoft.com/office/drawing/2014/main" val="1668666629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135837000"/>
                    </a:ext>
                  </a:extLst>
                </a:gridCol>
              </a:tblGrid>
              <a:tr h="812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 działalności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produkowanej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Odbiorca żywności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 nadzorujący działalność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870177"/>
                  </a:ext>
                </a:extLst>
              </a:tr>
              <a:tr h="1241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Działalność marginalna, lokalna i ograniczona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produkty pochodzenia zwierzęcego poddane obróbce lub przetworzeniu oraz gotowe posiłki/potrawy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konsument oraz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zakłady prowadzące handel detaliczny bezpośrednio zaopatrujące konsumenta (dostawy do zakładów są obligatoryjne)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706319"/>
                  </a:ext>
                </a:extLst>
              </a:tr>
              <a:tr h="17385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Zakład zarejestrowany/zatwierdzony przez organ nadzoru (np. rzeźnia, zakład rozbioru mięsa)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do zasady każdego rodzaju żywność poddana obróbce/przetworzeniu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zakłady prowadzące handel detaliczny bezpośrednio zaopatrujące konsumenta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inne zakłady, np. chłodnie, hurtownie, zakłady przetwórstwa mięsa, jaj, produktów rybołówstwa itp.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IW– produkty pochodzenia zwierzęcego,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 – środki spożywcze pochodzenia niezwierzęcego oraz żywność „złożona”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9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821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165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5859" y="1381399"/>
            <a:ext cx="7662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– odstępstwa dla przedsiębiorstw produkujących produkty tradycyjne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1272" y="2410768"/>
            <a:ext cx="77971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Rolnictwa i Rozwoju Wsi z dnia 7 lipca 2010r. w sprawie wymagań weterynaryjnych przy produkcji produktów mlecznych o tradycyjnym charakterze (Dz. U. z 2017 r, poz. 1259)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Rolnictwa i Rozwoju Wsi z dnia 27 lipca 2007r. w sprawie ogólnych odstępstw od wymagań higienicznych w zakładach produkujących żywność tradycyjną pochodzenia zwierzęcego (Dz.U. z 2015 r. poz. 394)</a:t>
            </a:r>
          </a:p>
        </p:txBody>
      </p:sp>
    </p:spTree>
    <p:extLst>
      <p:ext uri="{BB962C8B-B14F-4D97-AF65-F5344CB8AC3E}">
        <p14:creationId xmlns:p14="http://schemas.microsoft.com/office/powerpoint/2010/main" val="1032121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1552914"/>
            <a:ext cx="772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w  rozporządzeniu (WE) nr 2073/2005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05880" y="2597534"/>
            <a:ext cx="81985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alt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4 ust. 1-2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alt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alt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„1. Przedsiębiorstwa sektora spożywczego przeprowadzają w miarę potrzeb </a:t>
            </a:r>
            <a:r>
              <a:rPr lang="pl-PL" altLang="pl-PL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badania zgodności z kryteriami mikrobiologicznymi określonymi w załączniku I </a:t>
            </a:r>
            <a:r>
              <a:rPr lang="pl-PL" alt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 ramach potwierdzania lub weryfikacji prawidłowego funkcjonowania stosowanych przez nie procedur opartych na zasadach </a:t>
            </a:r>
            <a:r>
              <a:rPr lang="pl-PL" altLang="pl-PL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HACCP i dobrej praktyki higienicznej</a:t>
            </a:r>
            <a:r>
              <a:rPr lang="pl-PL" alt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pl-PL" altLang="pl-PL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alt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altLang="pl-PL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Przedsiębiorstwa sektora spożywczego decydują o odpowiedniej częstotliwości pobierania próbek </a:t>
            </a:r>
            <a:r>
              <a:rPr lang="pl-PL" alt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 wyjątkiem przypadków, w których częstotliwości te są określone w załączniku I; w takim przypadku częstotliwość pobierania próbek powinna być co najmniej równa częstotliwości określonej w załączniku I. Przedsiębiorstwa sektora spożywczego podejmują tę decyzję w kontekście stosowanych przez nie procedur opartych na zasadach HACCP oraz dobrej praktyki higienicznej, uwzględniając przeznaczenie danego środka spożywczego.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altLang="pl-PL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Częstotliwość pobierania próbek powinna być dostosowana do rodzaju i wielkości danego przedsiębiorstwa sektora spożywczego</a:t>
            </a:r>
            <a:r>
              <a:rPr lang="pl-PL" altLang="pl-PL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 warunkiem że nie stworzy to zagrożenia dla bezpieczeństwa środków spożywczych.”</a:t>
            </a:r>
          </a:p>
        </p:txBody>
      </p:sp>
    </p:spTree>
    <p:extLst>
      <p:ext uri="{BB962C8B-B14F-4D97-AF65-F5344CB8AC3E}">
        <p14:creationId xmlns:p14="http://schemas.microsoft.com/office/powerpoint/2010/main" val="37236981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467544" y="2597534"/>
            <a:ext cx="8208911" cy="39998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800" kern="0" dirty="0">
                <a:solidFill>
                  <a:srgbClr val="000000"/>
                </a:solidFill>
              </a:rPr>
              <a:t>art. 5 ust. 3 i 5 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800" kern="0" dirty="0">
                <a:solidFill>
                  <a:srgbClr val="000000"/>
                </a:solidFill>
              </a:rPr>
              <a:t>„3. </a:t>
            </a:r>
            <a:r>
              <a:rPr lang="pl-PL" altLang="pl-PL" sz="1800" b="1" kern="0" dirty="0">
                <a:solidFill>
                  <a:srgbClr val="000000"/>
                </a:solidFill>
              </a:rPr>
              <a:t>Dopuszczalne jest zmniejszenie liczby próbek w planach pobierania próbek określonych w załączniku I,</a:t>
            </a:r>
            <a:r>
              <a:rPr lang="pl-PL" altLang="pl-PL" sz="1800" kern="0" dirty="0">
                <a:solidFill>
                  <a:srgbClr val="000000"/>
                </a:solidFill>
              </a:rPr>
              <a:t> o ile dane przedsiębiorstwo sektora spożywczego jest w stanie wykazać na podstawie dokumentacji historycznej, że stosuje skuteczne procedury oparte na zasadach HACCP.”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pl-PL" altLang="pl-PL" sz="1800" kern="0" dirty="0">
                <a:solidFill>
                  <a:srgbClr val="000000"/>
                </a:solidFill>
              </a:rPr>
              <a:t>„5.   </a:t>
            </a:r>
            <a:r>
              <a:rPr lang="pl-PL" altLang="pl-PL" sz="1800" b="1" kern="0" dirty="0">
                <a:solidFill>
                  <a:srgbClr val="000000"/>
                </a:solidFill>
              </a:rPr>
              <a:t>Przedsiębiorstwa sektora spożywczego mogą stosować inne procedury pobierania i badania próbek</a:t>
            </a:r>
            <a:r>
              <a:rPr lang="pl-PL" altLang="pl-PL" sz="1800" kern="0" dirty="0">
                <a:solidFill>
                  <a:srgbClr val="000000"/>
                </a:solidFill>
              </a:rPr>
              <a:t>, jeśli są w stanie wykazać, w sposób zadowalający dla właściwego organu, że procedury te dają co najmniej równoważny stopień pewności. Procedury te mogą obejmować stosowanie alternatywnych miejsc pobierania próbek oraz wykorzystywać analizy tendencji(…)”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81843" y="1643901"/>
            <a:ext cx="762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RHD i MLO - wymagania unijne dla przedsiębiorstw w  rozporządzeniu (WE) nr 2073/2005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09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95535" y="1850456"/>
            <a:ext cx="8424937" cy="3882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b="1" kern="0" dirty="0">
                <a:solidFill>
                  <a:srgbClr val="000000"/>
                </a:solidFill>
              </a:rPr>
              <a:t>Znakowanie żywności w ramach RHD i MLO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 err="1">
                <a:solidFill>
                  <a:srgbClr val="000000"/>
                </a:solidFill>
              </a:rPr>
              <a:t>MRiRW</a:t>
            </a:r>
            <a:r>
              <a:rPr lang="pl-PL" altLang="pl-PL" kern="0" dirty="0">
                <a:solidFill>
                  <a:srgbClr val="000000"/>
                </a:solidFill>
              </a:rPr>
              <a:t>: </a:t>
            </a:r>
            <a:r>
              <a:rPr lang="pl-PL" altLang="pl-PL" b="1" kern="0" dirty="0">
                <a:solidFill>
                  <a:srgbClr val="000000"/>
                </a:solidFill>
                <a:hlinkClick r:id="rId4"/>
              </a:rPr>
              <a:t>https://www.gov.pl/web/rolnictwo</a:t>
            </a:r>
            <a:r>
              <a:rPr lang="pl-PL" altLang="pl-PL" b="1" kern="0" dirty="0">
                <a:solidFill>
                  <a:srgbClr val="000000"/>
                </a:solidFill>
              </a:rPr>
              <a:t>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 (zakładka: Co robimy/Informacje-</a:t>
            </a:r>
            <a:r>
              <a:rPr lang="pl-PL" altLang="pl-PL" kern="0" dirty="0" err="1">
                <a:solidFill>
                  <a:srgbClr val="000000"/>
                </a:solidFill>
              </a:rPr>
              <a:t>branzowe</a:t>
            </a:r>
            <a:r>
              <a:rPr lang="pl-PL" altLang="pl-PL" kern="0" dirty="0">
                <a:solidFill>
                  <a:srgbClr val="000000"/>
                </a:solidFill>
              </a:rPr>
              <a:t>/</a:t>
            </a:r>
            <a:r>
              <a:rPr lang="pl-PL" altLang="pl-PL" kern="0" dirty="0" err="1">
                <a:solidFill>
                  <a:srgbClr val="000000"/>
                </a:solidFill>
              </a:rPr>
              <a:t>Aktualnosci</a:t>
            </a:r>
            <a:r>
              <a:rPr lang="pl-PL" altLang="pl-PL" kern="0" dirty="0">
                <a:solidFill>
                  <a:srgbClr val="000000"/>
                </a:solidFill>
              </a:rPr>
              <a:t>): „Rolniczy handel detaliczny - informacje dotyczące oznakowania”;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GIW: </a:t>
            </a:r>
            <a:r>
              <a:rPr lang="pl-PL" altLang="pl-PL" b="1" kern="0" dirty="0">
                <a:solidFill>
                  <a:srgbClr val="000000"/>
                </a:solidFill>
                <a:hlinkClick r:id="rId5"/>
              </a:rPr>
              <a:t>https://www.wetgiw.gov.pl</a:t>
            </a:r>
            <a:r>
              <a:rPr lang="pl-PL" altLang="pl-PL" b="1" kern="0" dirty="0">
                <a:solidFill>
                  <a:srgbClr val="000000"/>
                </a:solidFill>
              </a:rPr>
              <a:t>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(zakładka: Nadzór </a:t>
            </a:r>
            <a:r>
              <a:rPr lang="pl-PL" altLang="pl-PL" dirty="0"/>
              <a:t>weterynaryjny/Żywność pochodzenia zwierzęcego</a:t>
            </a:r>
            <a:r>
              <a:rPr lang="pl-PL" altLang="pl-PL" kern="0" dirty="0">
                <a:solidFill>
                  <a:srgbClr val="000000"/>
                </a:solidFill>
              </a:rPr>
              <a:t>) - Informacje dodatkowe i dokumenty do pobrania „Rolniczy handel detaliczny”- „RHD – Wybrane zagadnienia ze znakowania żywności”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GIS: </a:t>
            </a:r>
            <a:r>
              <a:rPr lang="pl-PL" altLang="pl-PL" b="1" kern="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pl-PL" dirty="0">
                <a:solidFill>
                  <a:prstClr val="black"/>
                </a:solidFill>
                <a:hlinkClick r:id="rId6"/>
              </a:rPr>
              <a:t>www.gis.gov.pl</a:t>
            </a:r>
            <a:r>
              <a:rPr lang="pl-PL" dirty="0">
                <a:solidFill>
                  <a:prstClr val="black"/>
                </a:solidFill>
              </a:rPr>
              <a:t> (zakładka: Co robimy</a:t>
            </a:r>
            <a:r>
              <a:rPr lang="pl-PL" dirty="0"/>
              <a:t>/Żywność i woda/Normy i prawo/Znakowanie środków spożywczych)</a:t>
            </a:r>
            <a:endParaRPr lang="pl-PL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sz="1400" kern="0" dirty="0">
              <a:solidFill>
                <a:srgbClr val="000000"/>
              </a:solidFill>
            </a:endParaRPr>
          </a:p>
          <a:p>
            <a:pPr lvl="0" fontAlgn="base">
              <a:spcAft>
                <a:spcPct val="0"/>
              </a:spcAft>
              <a:buClrTx/>
              <a:buFontTx/>
              <a:buChar char="-"/>
              <a:defRPr/>
            </a:pPr>
            <a:endParaRPr lang="pl-PL" altLang="pl-PL" sz="2000" kern="0" dirty="0">
              <a:solidFill>
                <a:srgbClr val="000000"/>
              </a:solidFill>
              <a:latin typeface="Times New Roman"/>
              <a:cs typeface="+mn-cs"/>
              <a:hlinkClick r:id="rId4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150509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Przydatne linki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08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95535" y="1850456"/>
            <a:ext cx="8424937" cy="3810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b="1" kern="0" dirty="0">
                <a:solidFill>
                  <a:srgbClr val="000000"/>
                </a:solidFill>
              </a:rPr>
              <a:t>Zasady opodatkowania podmiotów prowadzących RHD i MLO: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Strona internetowa: Krajowa Informacja Skarbowa: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  <a:hlinkClick r:id="rId4"/>
              </a:rPr>
              <a:t>https://www.kis.gov.pl</a:t>
            </a: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lvl="0" fontAlgn="base">
              <a:spcAft>
                <a:spcPct val="0"/>
              </a:spcAft>
              <a:buClrTx/>
              <a:buFontTx/>
              <a:buChar char="-"/>
              <a:defRPr/>
            </a:pPr>
            <a:endParaRPr lang="pl-PL" altLang="pl-PL" sz="2000" kern="0" dirty="0">
              <a:solidFill>
                <a:srgbClr val="000000"/>
              </a:solidFill>
              <a:latin typeface="Times New Roman"/>
              <a:cs typeface="+mn-cs"/>
              <a:hlinkClick r:id="rId5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150509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Przydatne linki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895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95535" y="1850456"/>
            <a:ext cx="8424937" cy="48189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Materiały informacyjne nt. RHD i MLO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 err="1">
                <a:solidFill>
                  <a:srgbClr val="000000"/>
                </a:solidFill>
              </a:rPr>
              <a:t>MRiRW</a:t>
            </a:r>
            <a:r>
              <a:rPr lang="pl-PL" altLang="pl-PL" kern="0" dirty="0">
                <a:solidFill>
                  <a:srgbClr val="000000"/>
                </a:solidFill>
              </a:rPr>
              <a:t>: </a:t>
            </a:r>
            <a:r>
              <a:rPr lang="pl-PL" altLang="pl-PL" b="1" kern="0" dirty="0">
                <a:solidFill>
                  <a:srgbClr val="000000"/>
                </a:solidFill>
                <a:hlinkClick r:id="rId4"/>
              </a:rPr>
              <a:t>https://www.gov.pl/web/rolnictwo</a:t>
            </a:r>
            <a:r>
              <a:rPr lang="pl-PL" altLang="pl-PL" b="1" kern="0" dirty="0">
                <a:solidFill>
                  <a:srgbClr val="000000"/>
                </a:solidFill>
              </a:rPr>
              <a:t>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 (zakładka: Co robimy/Informacje-</a:t>
            </a:r>
            <a:r>
              <a:rPr lang="pl-PL" altLang="pl-PL" kern="0" dirty="0" err="1">
                <a:solidFill>
                  <a:srgbClr val="000000"/>
                </a:solidFill>
              </a:rPr>
              <a:t>branzowe</a:t>
            </a:r>
            <a:r>
              <a:rPr lang="pl-PL" altLang="pl-PL" kern="0" dirty="0">
                <a:solidFill>
                  <a:srgbClr val="000000"/>
                </a:solidFill>
              </a:rPr>
              <a:t>/</a:t>
            </a:r>
            <a:r>
              <a:rPr lang="pl-PL" altLang="pl-PL" kern="0" dirty="0" err="1">
                <a:solidFill>
                  <a:srgbClr val="000000"/>
                </a:solidFill>
              </a:rPr>
              <a:t>Aktualnosci</a:t>
            </a:r>
            <a:r>
              <a:rPr lang="pl-PL" altLang="pl-PL" kern="0" dirty="0">
                <a:solidFill>
                  <a:srgbClr val="000000"/>
                </a:solidFill>
              </a:rPr>
              <a:t>): „Rolniczy handel detaliczny - informacje podstawowe”; „Wymagania weterynaryjne dla prowadzenia produkcji i sprzedaży produktów pochodzenia zwierzęcego w ramach działalności marginalnej, lokalnej i ograniczonej"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GIW: </a:t>
            </a:r>
            <a:r>
              <a:rPr lang="pl-PL" altLang="pl-PL" b="1" kern="0" dirty="0">
                <a:solidFill>
                  <a:srgbClr val="000000"/>
                </a:solidFill>
                <a:hlinkClick r:id="rId5"/>
              </a:rPr>
              <a:t>https://www.wetgiw.gov.pl</a:t>
            </a:r>
            <a:r>
              <a:rPr lang="pl-PL" altLang="pl-PL" b="1" kern="0" dirty="0">
                <a:solidFill>
                  <a:srgbClr val="000000"/>
                </a:solidFill>
              </a:rPr>
              <a:t> </a:t>
            </a: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(zakładka: Nadzór </a:t>
            </a:r>
            <a:r>
              <a:rPr lang="pl-PL" altLang="pl-PL" dirty="0"/>
              <a:t>weterynaryjny/Żywność pochodzenia zwierzęcego</a:t>
            </a:r>
            <a:r>
              <a:rPr lang="pl-PL" altLang="pl-PL" kern="0" dirty="0">
                <a:solidFill>
                  <a:srgbClr val="000000"/>
                </a:solidFill>
              </a:rPr>
              <a:t>) - Informacje dodatkowe i dokumenty do pobrania „Działalność marginalna, lokalna i ograniczona”, „Rolniczy handel detaliczny”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pl-PL" altLang="pl-PL" kern="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pl-PL" altLang="pl-PL" kern="0" dirty="0">
                <a:solidFill>
                  <a:srgbClr val="000000"/>
                </a:solidFill>
              </a:rPr>
              <a:t>GIS: </a:t>
            </a:r>
            <a:r>
              <a:rPr lang="pl-PL" altLang="pl-PL" b="1" kern="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pl-PL" dirty="0">
                <a:solidFill>
                  <a:prstClr val="black"/>
                </a:solidFill>
                <a:hlinkClick r:id="rId6"/>
              </a:rPr>
              <a:t>www.gis.gov.pl</a:t>
            </a:r>
            <a:r>
              <a:rPr lang="pl-PL" dirty="0">
                <a:solidFill>
                  <a:prstClr val="black"/>
                </a:solidFill>
              </a:rPr>
              <a:t> (wyszukiwarka: „Poradnik Dobrej Praktyki Higienicznej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pl-PL" dirty="0">
                <a:solidFill>
                  <a:prstClr val="black"/>
                </a:solidFill>
              </a:rPr>
              <a:t>i Produkcyjnej przy produkcji żywności niezwierzęcego pochodzenia w warunkach domowych z wykorzystaniem surowców roślinnych z własnych upraw oraz w ramach rolniczego handlu detalicznego”)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pl-PL" altLang="pl-PL" sz="1400" kern="0" dirty="0">
              <a:solidFill>
                <a:srgbClr val="000000"/>
              </a:solidFill>
            </a:endParaRPr>
          </a:p>
          <a:p>
            <a:pPr lvl="0" fontAlgn="base">
              <a:spcAft>
                <a:spcPct val="0"/>
              </a:spcAft>
              <a:buClrTx/>
              <a:buFontTx/>
              <a:buChar char="-"/>
              <a:defRPr/>
            </a:pPr>
            <a:endParaRPr lang="pl-PL" altLang="pl-PL" sz="2000" kern="0" dirty="0">
              <a:solidFill>
                <a:srgbClr val="000000"/>
              </a:solidFill>
              <a:latin typeface="Times New Roman"/>
              <a:cs typeface="+mn-cs"/>
              <a:hlinkClick r:id="rId4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150509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Przydatne linki: opracowania krajowe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51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467544" y="2299576"/>
            <a:ext cx="8280920" cy="3937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pl-PL" sz="1400" kern="0" dirty="0">
                <a:solidFill>
                  <a:srgbClr val="000000"/>
                </a:solidFill>
              </a:rPr>
              <a:t>- „Zawiadomienie Komisji w sprawie wytycznych dotyczących wdrażania systemów zarządzania bezpieczeństwem żywności obejmujących programy warunków wstępnych i procedury oparte na zasadach HACCP, uwzględniając ułatwienia/elastyczność w zakresie wdrażania w niektórych przedsiębiorstwach spożywczych” (Dz. Urz. UE C 278 z 30.07.2016, str. 1; Dz. Urz. UE Polskie wydanie specjalne, rozdz. 2, t. 59, str. 1); link: 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pl-PL" sz="1400" u="sng" kern="0" dirty="0">
                <a:solidFill>
                  <a:srgbClr val="000000"/>
                </a:solidFill>
                <a:hlinkClick r:id="rId4"/>
              </a:rPr>
              <a:t> https://eur-lex.europa.eu/legal-content/PL/TXT/PDF/?uri=CELEX:52016XC0730(01)&amp;from=EN</a:t>
            </a:r>
            <a:endParaRPr lang="pl-PL" sz="1400" u="sng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  <a:defRPr/>
            </a:pPr>
            <a:endParaRPr lang="pl-PL" sz="1400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pl-PL" sz="1400" kern="0" dirty="0">
                <a:solidFill>
                  <a:srgbClr val="000000"/>
                </a:solidFill>
              </a:rPr>
              <a:t>- „Dokument roboczy służb Komisji w sprawie interpretacji niektórych przepisów dotyczących elastyczności, przewidzianych w regulacjach prawnych w sprawie higieny. Najczęściej zadawane pytania. Wytyczne dla przedsiębiorstw sektora spożywczego.” link:  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pl-PL" sz="1400" kern="0" dirty="0">
                <a:solidFill>
                  <a:srgbClr val="000000"/>
                </a:solidFill>
                <a:hlinkClick r:id="rId5"/>
              </a:rPr>
              <a:t>https://ec.europa.eu/food/system/files/2016-11/biosafety-hygiene-faq_all_business_pl.pdf</a:t>
            </a:r>
            <a:endParaRPr lang="pl-PL" sz="1400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endParaRPr lang="pl-PL" sz="1400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  <a:defRPr/>
            </a:pPr>
            <a:r>
              <a:rPr lang="pl-PL" sz="1400" kern="0" dirty="0">
                <a:solidFill>
                  <a:srgbClr val="000000"/>
                </a:solidFill>
              </a:rPr>
              <a:t>- „Wytyczne dotyczące wykonania niektórych przepisów rozporządzenia (WE) nr 852/2004 w sprawie higieny środków spożywczych”; link: </a:t>
            </a:r>
            <a:r>
              <a:rPr lang="pl-PL" sz="1400" u="sng" kern="0" dirty="0">
                <a:solidFill>
                  <a:srgbClr val="000000"/>
                </a:solidFill>
                <a:hlinkClick r:id="rId6"/>
              </a:rPr>
              <a:t>https://ec.europa.eu/food/sites/food/files/safety/docs/biosafety_fh_legis_guidance_reg-2004-852_pl.pdf</a:t>
            </a:r>
            <a:r>
              <a:rPr lang="pl-PL" sz="1400" kern="0" dirty="0">
                <a:solidFill>
                  <a:srgbClr val="000000"/>
                </a:solidFill>
              </a:rPr>
              <a:t>,</a:t>
            </a:r>
          </a:p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  <a:defRPr/>
            </a:pPr>
            <a:endParaRPr lang="pl-PL" altLang="pl-PL" sz="1400" kern="0" dirty="0">
              <a:solidFill>
                <a:srgbClr val="FFFFF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45859" y="1568720"/>
            <a:ext cx="801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Przydatne linki: opracowania organów UE</a:t>
            </a:r>
            <a:b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53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467544" y="2299576"/>
            <a:ext cx="8280920" cy="23727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Aft>
                <a:spcPct val="0"/>
              </a:spcAft>
              <a:buClrTx/>
              <a:buFontTx/>
              <a:buChar char="•"/>
              <a:defRPr/>
            </a:pPr>
            <a:endParaRPr lang="pl-PL" altLang="pl-PL" sz="1400" kern="0" dirty="0">
              <a:solidFill>
                <a:srgbClr val="FFFFFF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5312" y="3045907"/>
            <a:ext cx="801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 !</a:t>
            </a:r>
            <a:b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57643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alt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 żywności bezpośrednio konsumentom – rodzaje działalności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45858" y="2401523"/>
            <a:ext cx="82746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1) sprzedaż bezpośrednia - surowce i nieprzetworzone produkty</a:t>
            </a:r>
          </a:p>
          <a:p>
            <a:r>
              <a:rPr lang="pl-PL" dirty="0"/>
              <a:t>                                               pochodzenia  zwierzęcego   </a:t>
            </a:r>
          </a:p>
          <a:p>
            <a:endParaRPr lang="pl-PL" dirty="0"/>
          </a:p>
          <a:p>
            <a:r>
              <a:rPr lang="pl-PL" dirty="0"/>
              <a:t>2) dostawy bezpośrednie   - środki spożywcze pochodzenia  niezwierzęcego (w</a:t>
            </a:r>
          </a:p>
          <a:p>
            <a:r>
              <a:rPr lang="pl-PL" dirty="0"/>
              <a:t>                                               postaci nieprzetworzonej, kiszonej/suszonej)</a:t>
            </a:r>
          </a:p>
          <a:p>
            <a:endParaRPr lang="pl-PL" dirty="0"/>
          </a:p>
          <a:p>
            <a:r>
              <a:rPr lang="pl-PL" dirty="0"/>
              <a:t>3) handel detaliczny          - żywność pochodzenia roślinnego, zwierzęcego lub  </a:t>
            </a:r>
          </a:p>
          <a:p>
            <a:r>
              <a:rPr lang="pl-PL" dirty="0"/>
              <a:t>                                               „złożona” –  nieprzetworzona lub przetworzona</a:t>
            </a:r>
          </a:p>
          <a:p>
            <a:endParaRPr lang="pl-PL" dirty="0"/>
          </a:p>
          <a:p>
            <a:r>
              <a:rPr lang="pl-PL" dirty="0"/>
              <a:t>4) rolniczy handel detaliczny - żywność wyprodukowana w całości lub części z</a:t>
            </a:r>
          </a:p>
          <a:p>
            <a:r>
              <a:rPr lang="pl-PL" dirty="0"/>
              <a:t>                                                 własnej uprawy, hodowli lub chowu </a:t>
            </a:r>
          </a:p>
          <a:p>
            <a:endParaRPr lang="pl-PL" dirty="0"/>
          </a:p>
          <a:p>
            <a:r>
              <a:rPr lang="pl-PL" dirty="0"/>
              <a:t>5) działalność marginalna, lokalna i ograniczona - poddana obróbce lub </a:t>
            </a:r>
          </a:p>
          <a:p>
            <a:r>
              <a:rPr lang="pl-PL" dirty="0"/>
              <a:t>                                                 przetworzona żywność pochodzenia zwierzęcego i </a:t>
            </a:r>
          </a:p>
          <a:p>
            <a:r>
              <a:rPr lang="pl-PL" dirty="0"/>
              <a:t>                                                 gotowe posiłki (potrawy)</a:t>
            </a:r>
          </a:p>
        </p:txBody>
      </p:sp>
    </p:spTree>
    <p:extLst>
      <p:ext uri="{BB962C8B-B14F-4D97-AF65-F5344CB8AC3E}">
        <p14:creationId xmlns:p14="http://schemas.microsoft.com/office/powerpoint/2010/main" val="186670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935831" y="3270841"/>
            <a:ext cx="727233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2A952"/>
              </a:buClr>
              <a:buSz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03648" y="18612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RHD i MOL w liczbach*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45859" y="2828836"/>
            <a:ext cx="8490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RHD - 13 932 podmioty: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w tym - 12 408 pod nadzorem IW, - 1 524 pod nadzorem PIS)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MLO -   2 234 podmioty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*dane GIW z 19.11.2021r. i GIS z 31.12.2020r.</a:t>
            </a:r>
          </a:p>
        </p:txBody>
      </p:sp>
    </p:spTree>
    <p:extLst>
      <p:ext uri="{BB962C8B-B14F-4D97-AF65-F5344CB8AC3E}">
        <p14:creationId xmlns:p14="http://schemas.microsoft.com/office/powerpoint/2010/main" val="113170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8" y="2708920"/>
            <a:ext cx="8496943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39752" y="141787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Rolniczy handel detaliczny 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44" y="2218333"/>
            <a:ext cx="1693354" cy="23687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50" y="4979552"/>
            <a:ext cx="1941628" cy="137081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992" y="2370128"/>
            <a:ext cx="2382930" cy="185356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797" y="1832031"/>
            <a:ext cx="1157799" cy="259031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5496" y="4587058"/>
            <a:ext cx="2237426" cy="173751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4863" y="4658431"/>
            <a:ext cx="228619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9" y="488064"/>
            <a:ext cx="2513973" cy="8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64"/>
            <a:ext cx="887778" cy="8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afika 8">
            <a:extLst>
              <a:ext uri="{FF2B5EF4-FFF2-40B4-BE49-F238E27FC236}">
                <a16:creationId xmlns:a16="http://schemas.microsoft.com/office/drawing/2014/main" id="{FE63833E-EEAB-4DB7-8BB7-DCCA006E1135}"/>
              </a:ext>
            </a:extLst>
          </p:cNvPr>
          <p:cNvGrpSpPr/>
          <p:nvPr/>
        </p:nvGrpSpPr>
        <p:grpSpPr>
          <a:xfrm>
            <a:off x="0" y="0"/>
            <a:ext cx="9135427" cy="6858000"/>
            <a:chOff x="0" y="0"/>
            <a:chExt cx="9135427" cy="6858000"/>
          </a:xfrm>
          <a:solidFill>
            <a:srgbClr val="203864"/>
          </a:solidFill>
        </p:grpSpPr>
        <p:sp>
          <p:nvSpPr>
            <p:cNvPr id="7" name="Dowolny kształt: kształt 9">
              <a:extLst>
                <a:ext uri="{FF2B5EF4-FFF2-40B4-BE49-F238E27FC236}">
                  <a16:creationId xmlns:a16="http://schemas.microsoft.com/office/drawing/2014/main" id="{FD65D7D2-C7A7-4FAA-A580-1CD6C2D5CC02}"/>
                </a:ext>
              </a:extLst>
            </p:cNvPr>
            <p:cNvSpPr/>
            <p:nvPr/>
          </p:nvSpPr>
          <p:spPr>
            <a:xfrm>
              <a:off x="1587" y="4823142"/>
              <a:ext cx="9133840" cy="2034857"/>
            </a:xfrm>
            <a:custGeom>
              <a:avLst/>
              <a:gdLst>
                <a:gd name="connsiteX0" fmla="*/ 8982075 w 9133840"/>
                <a:gd name="connsiteY0" fmla="*/ 0 h 2034857"/>
                <a:gd name="connsiteX1" fmla="*/ 8982075 w 9133840"/>
                <a:gd name="connsiteY1" fmla="*/ 1863725 h 2034857"/>
                <a:gd name="connsiteX2" fmla="*/ 160338 w 9133840"/>
                <a:gd name="connsiteY2" fmla="*/ 1863725 h 2034857"/>
                <a:gd name="connsiteX3" fmla="*/ 160338 w 9133840"/>
                <a:gd name="connsiteY3" fmla="*/ 0 h 2034857"/>
                <a:gd name="connsiteX4" fmla="*/ 0 w 9133840"/>
                <a:gd name="connsiteY4" fmla="*/ 0 h 2034857"/>
                <a:gd name="connsiteX5" fmla="*/ 0 w 9133840"/>
                <a:gd name="connsiteY5" fmla="*/ 2034857 h 2034857"/>
                <a:gd name="connsiteX6" fmla="*/ 9133840 w 9133840"/>
                <a:gd name="connsiteY6" fmla="*/ 2034857 h 2034857"/>
                <a:gd name="connsiteX7" fmla="*/ 9133840 w 9133840"/>
                <a:gd name="connsiteY7" fmla="*/ 0 h 20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40" h="2034857">
                  <a:moveTo>
                    <a:pt x="8982075" y="0"/>
                  </a:moveTo>
                  <a:lnTo>
                    <a:pt x="8982075" y="1863725"/>
                  </a:lnTo>
                  <a:lnTo>
                    <a:pt x="160338" y="1863725"/>
                  </a:lnTo>
                  <a:lnTo>
                    <a:pt x="160338" y="0"/>
                  </a:lnTo>
                  <a:lnTo>
                    <a:pt x="0" y="0"/>
                  </a:lnTo>
                  <a:lnTo>
                    <a:pt x="0" y="2034857"/>
                  </a:lnTo>
                  <a:lnTo>
                    <a:pt x="9133840" y="2034857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00683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Dowolny kształt: kształt 10">
              <a:extLst>
                <a:ext uri="{FF2B5EF4-FFF2-40B4-BE49-F238E27FC236}">
                  <a16:creationId xmlns:a16="http://schemas.microsoft.com/office/drawing/2014/main" id="{1AA73FF9-15DE-4B66-86D2-DF9552CA947A}"/>
                </a:ext>
              </a:extLst>
            </p:cNvPr>
            <p:cNvSpPr/>
            <p:nvPr/>
          </p:nvSpPr>
          <p:spPr>
            <a:xfrm>
              <a:off x="0" y="0"/>
              <a:ext cx="9133839" cy="2109470"/>
            </a:xfrm>
            <a:custGeom>
              <a:avLst/>
              <a:gdLst>
                <a:gd name="connsiteX0" fmla="*/ 0 w 9133839"/>
                <a:gd name="connsiteY0" fmla="*/ 0 h 2109470"/>
                <a:gd name="connsiteX1" fmla="*/ 0 w 9133839"/>
                <a:gd name="connsiteY1" fmla="*/ 2109470 h 2109470"/>
                <a:gd name="connsiteX2" fmla="*/ 160338 w 9133839"/>
                <a:gd name="connsiteY2" fmla="*/ 2109470 h 2109470"/>
                <a:gd name="connsiteX3" fmla="*/ 160338 w 9133839"/>
                <a:gd name="connsiteY3" fmla="*/ 162878 h 2109470"/>
                <a:gd name="connsiteX4" fmla="*/ 8982075 w 9133839"/>
                <a:gd name="connsiteY4" fmla="*/ 162878 h 2109470"/>
                <a:gd name="connsiteX5" fmla="*/ 8982075 w 9133839"/>
                <a:gd name="connsiteY5" fmla="*/ 2109470 h 2109470"/>
                <a:gd name="connsiteX6" fmla="*/ 9133840 w 9133839"/>
                <a:gd name="connsiteY6" fmla="*/ 2109470 h 2109470"/>
                <a:gd name="connsiteX7" fmla="*/ 9133840 w 9133839"/>
                <a:gd name="connsiteY7" fmla="*/ 0 h 210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839" h="2109470">
                  <a:moveTo>
                    <a:pt x="0" y="0"/>
                  </a:moveTo>
                  <a:lnTo>
                    <a:pt x="0" y="2109470"/>
                  </a:lnTo>
                  <a:lnTo>
                    <a:pt x="160338" y="2109470"/>
                  </a:lnTo>
                  <a:lnTo>
                    <a:pt x="160338" y="162878"/>
                  </a:lnTo>
                  <a:lnTo>
                    <a:pt x="8982075" y="162878"/>
                  </a:lnTo>
                  <a:lnTo>
                    <a:pt x="8982075" y="2109470"/>
                  </a:lnTo>
                  <a:lnTo>
                    <a:pt x="9133840" y="2109470"/>
                  </a:lnTo>
                  <a:lnTo>
                    <a:pt x="9133840" y="0"/>
                  </a:lnTo>
                  <a:close/>
                </a:path>
              </a:pathLst>
            </a:custGeom>
            <a:solidFill>
              <a:srgbClr val="93C355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Symbol zastępczy tekstu 20"/>
          <p:cNvSpPr txBox="1">
            <a:spLocks/>
          </p:cNvSpPr>
          <p:nvPr/>
        </p:nvSpPr>
        <p:spPr>
          <a:xfrm>
            <a:off x="323528" y="2708920"/>
            <a:ext cx="8496943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2A95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pl-PL" dirty="0">
              <a:solidFill>
                <a:sysClr val="windowText" lastClr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39752" y="141787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b="1" dirty="0">
                <a:solidFill>
                  <a:srgbClr val="006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Rolniczy handel detaliczny 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8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321" y="3053199"/>
            <a:ext cx="4030747" cy="30800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58" y="2235405"/>
            <a:ext cx="3954133" cy="30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6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6104</Words>
  <Application>Microsoft Office PowerPoint</Application>
  <PresentationFormat>Pokaz na ekranie (4:3)</PresentationFormat>
  <Paragraphs>486</Paragraphs>
  <Slides>57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LODR Bratoszewice</cp:lastModifiedBy>
  <cp:revision>68</cp:revision>
  <dcterms:created xsi:type="dcterms:W3CDTF">2021-10-25T10:07:23Z</dcterms:created>
  <dcterms:modified xsi:type="dcterms:W3CDTF">2021-11-30T13:46:08Z</dcterms:modified>
</cp:coreProperties>
</file>